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8"/>
  </p:notesMasterIdLst>
  <p:sldIdLst>
    <p:sldId id="256" r:id="rId2"/>
    <p:sldId id="257" r:id="rId3"/>
    <p:sldId id="258" r:id="rId4"/>
    <p:sldId id="259" r:id="rId5"/>
    <p:sldId id="261" r:id="rId6"/>
    <p:sldId id="262" r:id="rId7"/>
    <p:sldId id="263" r:id="rId8"/>
    <p:sldId id="268" r:id="rId9"/>
    <p:sldId id="269" r:id="rId10"/>
    <p:sldId id="270" r:id="rId11"/>
    <p:sldId id="271" r:id="rId12"/>
    <p:sldId id="272" r:id="rId13"/>
    <p:sldId id="273" r:id="rId14"/>
    <p:sldId id="264" r:id="rId15"/>
    <p:sldId id="266" r:id="rId16"/>
    <p:sldId id="267" r:id="rId17"/>
  </p:sldIdLst>
  <p:sldSz cx="6858000" cy="9144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Times New Roman" pitchFamily="16" charset="0"/>
      </a:defRPr>
    </a:lvl5pPr>
    <a:lvl6pPr marL="2286000" algn="l" defTabSz="914400" rtl="0" eaLnBrk="1" latinLnBrk="0" hangingPunct="1">
      <a:defRPr kern="1200">
        <a:solidFill>
          <a:schemeClr val="bg1"/>
        </a:solidFill>
        <a:latin typeface="Times New Roman" pitchFamily="16" charset="0"/>
        <a:ea typeface="+mn-ea"/>
        <a:cs typeface="Times New Roman" pitchFamily="16" charset="0"/>
      </a:defRPr>
    </a:lvl6pPr>
    <a:lvl7pPr marL="2743200" algn="l" defTabSz="914400" rtl="0" eaLnBrk="1" latinLnBrk="0" hangingPunct="1">
      <a:defRPr kern="1200">
        <a:solidFill>
          <a:schemeClr val="bg1"/>
        </a:solidFill>
        <a:latin typeface="Times New Roman" pitchFamily="16" charset="0"/>
        <a:ea typeface="+mn-ea"/>
        <a:cs typeface="Times New Roman" pitchFamily="16" charset="0"/>
      </a:defRPr>
    </a:lvl7pPr>
    <a:lvl8pPr marL="3200400" algn="l" defTabSz="914400" rtl="0" eaLnBrk="1" latinLnBrk="0" hangingPunct="1">
      <a:defRPr kern="1200">
        <a:solidFill>
          <a:schemeClr val="bg1"/>
        </a:solidFill>
        <a:latin typeface="Times New Roman" pitchFamily="16" charset="0"/>
        <a:ea typeface="+mn-ea"/>
        <a:cs typeface="Times New Roman" pitchFamily="16" charset="0"/>
      </a:defRPr>
    </a:lvl8pPr>
    <a:lvl9pPr marL="3657600" algn="l" defTabSz="914400" rtl="0" eaLnBrk="1" latinLnBrk="0" hangingPunct="1">
      <a:defRPr kern="1200">
        <a:solidFill>
          <a:schemeClr val="bg1"/>
        </a:solidFill>
        <a:latin typeface="Times New Roman" pitchFamily="16" charset="0"/>
        <a:ea typeface="+mn-ea"/>
        <a:cs typeface="Times New Roman" pitchFamily="1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5" autoAdjust="0"/>
    <p:restoredTop sz="95552" autoAdjust="0"/>
  </p:normalViewPr>
  <p:slideViewPr>
    <p:cSldViewPr>
      <p:cViewPr>
        <p:scale>
          <a:sx n="100" d="100"/>
          <a:sy n="100" d="100"/>
        </p:scale>
        <p:origin x="1698" y="-36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endParaRPr lang="en-US"/>
          </a:p>
        </p:txBody>
      </p:sp>
      <p:sp>
        <p:nvSpPr>
          <p:cNvPr id="2052" name="Rectangle 4"/>
          <p:cNvSpPr>
            <a:spLocks noGrp="1" noRot="1" noChangeAspect="1" noChangeArrowheads="1"/>
          </p:cNvSpPr>
          <p:nvPr>
            <p:ph type="sldImg"/>
          </p:nvPr>
        </p:nvSpPr>
        <p:spPr bwMode="auto">
          <a:xfrm>
            <a:off x="2143125" y="685800"/>
            <a:ext cx="2570163" cy="3427413"/>
          </a:xfrm>
          <a:prstGeom prst="rect">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smtClean="0"/>
          </a:p>
        </p:txBody>
      </p:sp>
      <p:sp>
        <p:nvSpPr>
          <p:cNvPr id="2054"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B1E599B0-AE2C-48A2-83BD-3CBB593F3707}" type="slidenum">
              <a:rPr lang="en-US"/>
              <a:pPr/>
              <a:t>‹#›</a:t>
            </a:fld>
            <a:endParaRPr lang="en-US"/>
          </a:p>
        </p:txBody>
      </p:sp>
    </p:spTree>
    <p:extLst>
      <p:ext uri="{BB962C8B-B14F-4D97-AF65-F5344CB8AC3E}">
        <p14:creationId xmlns:p14="http://schemas.microsoft.com/office/powerpoint/2010/main" val="179548560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172B81B-13B3-482D-8D66-893238CC1B14}" type="slidenum">
              <a:rPr lang="en-US"/>
              <a:pPr/>
              <a:t>1</a:t>
            </a:fld>
            <a:endParaRPr lang="en-US"/>
          </a:p>
        </p:txBody>
      </p:sp>
      <p:sp>
        <p:nvSpPr>
          <p:cNvPr id="1433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10</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11</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7652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12</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451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13</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1718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53BE2F2-486B-4EC7-9F99-BF273CB7BD9B}" type="slidenum">
              <a:rPr lang="en-US"/>
              <a:pPr/>
              <a:t>14</a:t>
            </a:fld>
            <a:endParaRPr lang="en-US"/>
          </a:p>
        </p:txBody>
      </p:sp>
      <p:sp>
        <p:nvSpPr>
          <p:cNvPr id="22529"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1AB37AF-025C-4C2B-BE20-73C2D90894CA}" type="slidenum">
              <a:rPr lang="en-US"/>
              <a:pPr/>
              <a:t>2</a:t>
            </a:fld>
            <a:endParaRPr lang="en-US"/>
          </a:p>
        </p:txBody>
      </p:sp>
      <p:sp>
        <p:nvSpPr>
          <p:cNvPr id="15361"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6E0D5EC-FF97-4F63-8892-5E85F115AB9E}" type="slidenum">
              <a:rPr lang="en-US"/>
              <a:pPr/>
              <a:t>3</a:t>
            </a:fld>
            <a:endParaRPr lang="en-US"/>
          </a:p>
        </p:txBody>
      </p:sp>
      <p:sp>
        <p:nvSpPr>
          <p:cNvPr id="1638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5B33308-1F83-471B-AABA-EFF4CF47EDE8}" type="slidenum">
              <a:rPr lang="en-US"/>
              <a:pPr/>
              <a:t>4</a:t>
            </a:fld>
            <a:endParaRPr lang="en-US"/>
          </a:p>
        </p:txBody>
      </p:sp>
      <p:sp>
        <p:nvSpPr>
          <p:cNvPr id="17409"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ED4AD58-1BD5-406C-A257-5CCDE4EB2ED1}" type="slidenum">
              <a:rPr lang="en-US"/>
              <a:pPr/>
              <a:t>5</a:t>
            </a:fld>
            <a:endParaRPr lang="en-US"/>
          </a:p>
        </p:txBody>
      </p:sp>
      <p:sp>
        <p:nvSpPr>
          <p:cNvPr id="19457"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2A40BE6-B106-4B76-937C-BD3C0EBAC98C}" type="slidenum">
              <a:rPr lang="en-US"/>
              <a:pPr/>
              <a:t>6</a:t>
            </a:fld>
            <a:endParaRPr lang="en-US"/>
          </a:p>
        </p:txBody>
      </p:sp>
      <p:sp>
        <p:nvSpPr>
          <p:cNvPr id="20481"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7</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8</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450F4E-1D60-46F3-B31D-3E4124B8B72C}" type="slidenum">
              <a:rPr lang="en-US"/>
              <a:pPr/>
              <a:t>9</a:t>
            </a:fld>
            <a:endParaRPr lang="en-US"/>
          </a:p>
        </p:txBody>
      </p:sp>
      <p:sp>
        <p:nvSpPr>
          <p:cNvPr id="21505" name="Rectangle 1"/>
          <p:cNvSpPr txBox="1">
            <a:spLocks noGrp="1" noRot="1" noChangeAspect="1" noChangeArrowheads="1"/>
          </p:cNvSpPr>
          <p:nvPr>
            <p:ph type="sldImg"/>
          </p:nvPr>
        </p:nvSpPr>
        <p:spPr bwMode="auto">
          <a:xfrm>
            <a:off x="2143125" y="685800"/>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612835" y="2307204"/>
            <a:ext cx="4236467" cy="1605741"/>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909208" y="3294567"/>
            <a:ext cx="4883348" cy="439012"/>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E5961-3EDB-4256-9A9A-61D3D5C27E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9A42-B8B8-41FC-8FC8-A761578CF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62378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5"/>
            <a:ext cx="4514850" cy="6237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01CDA-4871-4E9F-B95D-8C4EE367DC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7DB49-3767-4F55-B4C8-14EC250DB8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1785" y="-1233"/>
            <a:ext cx="6859785" cy="914523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3530600"/>
            <a:ext cx="2678906" cy="56134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14549" y="2302317"/>
            <a:ext cx="4238244" cy="161001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912114" y="3291072"/>
            <a:ext cx="4882896" cy="438912"/>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19,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34A86-ABC9-4E75-BD5D-B6182D93C7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7220"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525012" y="1463040"/>
            <a:ext cx="2400300" cy="4949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19,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91B0B-5002-43DC-A943-B9C0E29D8F2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614363"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25012" y="1463040"/>
            <a:ext cx="2400300" cy="73152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3525012" y="2269131"/>
            <a:ext cx="2400300" cy="4145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19,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3FDC1-0220-420E-9208-B623F7C0A8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May 19,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F25B97-6A99-4A66-85DF-C36392F80D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19,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C61C6-7254-43FC-AA75-F86DC7450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675208" y="1675211"/>
            <a:ext cx="9144000" cy="579358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588697" y="2101472"/>
            <a:ext cx="3909060" cy="1452569"/>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3562165" y="3491883"/>
            <a:ext cx="2855834" cy="4432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973466" y="3004514"/>
            <a:ext cx="4346070" cy="83108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19, 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8A5F792-30AE-46B4-ADF7-45FC4252F5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521619" y="0"/>
            <a:ext cx="5336381" cy="9144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3530600"/>
            <a:ext cx="2678906" cy="5613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6731000"/>
            <a:ext cx="2678906" cy="2413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503398" y="2290001"/>
            <a:ext cx="4114800" cy="1156592"/>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857610" y="2907372"/>
            <a:ext cx="4572409" cy="98755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19,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4EC51-9EDD-4A1B-83F2-424317E36F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786" y="6734177"/>
            <a:ext cx="2680693" cy="240982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785" y="6735057"/>
            <a:ext cx="6859785" cy="240894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7220" y="487680"/>
            <a:ext cx="5640705" cy="7315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17220" y="1467505"/>
            <a:ext cx="5640705" cy="47731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150876" y="7827264"/>
            <a:ext cx="1632204" cy="268224"/>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19, 2022</a:t>
            </a:fld>
            <a:endParaRPr lang="en-US" dirty="0"/>
          </a:p>
        </p:txBody>
      </p:sp>
      <p:sp>
        <p:nvSpPr>
          <p:cNvPr id="5" name="Footer Placeholder 4"/>
          <p:cNvSpPr>
            <a:spLocks noGrp="1"/>
          </p:cNvSpPr>
          <p:nvPr>
            <p:ph type="ftr" sz="quarter" idx="3"/>
          </p:nvPr>
        </p:nvSpPr>
        <p:spPr>
          <a:xfrm>
            <a:off x="2638136" y="8380163"/>
            <a:ext cx="3543300" cy="36576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300779" y="8227763"/>
            <a:ext cx="377190" cy="67056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4B24DB9-894D-49F6-8A97-B38D6675BB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1" y="0"/>
            <a:ext cx="6856413" cy="2741613"/>
            <a:chOff x="0" y="0"/>
            <a:chExt cx="4319" cy="172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19" cy="1465"/>
            </a:xfrm>
            <a:prstGeom prst="rect">
              <a:avLst/>
            </a:prstGeom>
            <a:noFill/>
            <a:ln>
              <a:noFill/>
            </a:ln>
            <a:effectLst>
              <a:outerShdw dist="153753" dir="27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85"/>
              <a:ext cx="911" cy="1095"/>
            </a:xfrm>
            <a:prstGeom prst="rect">
              <a:avLst/>
            </a:prstGeom>
            <a:noFill/>
            <a:ln>
              <a:noFill/>
            </a:ln>
            <a:effectLst>
              <a:outerShdw dist="153753" dir="2700000" algn="ctr" rotWithShape="0">
                <a:srgbClr val="000000">
                  <a:alpha val="40033"/>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 y="392"/>
              <a:ext cx="3413" cy="9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5"/>
            <p:cNvSpPr>
              <a:spLocks noChangeArrowheads="1"/>
            </p:cNvSpPr>
            <p:nvPr/>
          </p:nvSpPr>
          <p:spPr bwMode="auto">
            <a:xfrm>
              <a:off x="0" y="1466"/>
              <a:ext cx="4319" cy="156"/>
            </a:xfrm>
            <a:prstGeom prst="rect">
              <a:avLst/>
            </a:prstGeom>
            <a:solidFill>
              <a:srgbClr val="0070C0"/>
            </a:solidFill>
            <a:ln>
              <a:noFill/>
            </a:ln>
            <a:effectLst>
              <a:outerShdw dist="153753" dir="2700000" algn="ctr" rotWithShape="0">
                <a:srgbClr val="000000">
                  <a:alpha val="40033"/>
                </a:srgbClr>
              </a:outerShdw>
            </a:effectLst>
            <a:extLst>
              <a:ext uri="{91240B29-F687-4F45-9708-019B960494DF}">
                <a14:hiddenLine xmlns:a14="http://schemas.microsoft.com/office/drawing/2010/main" w="9525" cap="flat">
                  <a:solidFill>
                    <a:srgbClr val="3465A4"/>
                  </a:solidFill>
                  <a:round/>
                  <a:headEnd/>
                  <a:tailEnd/>
                </a14:hiddenLine>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FFFFFF"/>
                  </a:solidFill>
                </a:rPr>
                <a:t>ĐOÀN THANH NIÊN CỘNG SẢN HỒ CHÍ MINH TỈNH QUẢNG NINH</a:t>
              </a:r>
            </a:p>
          </p:txBody>
        </p:sp>
        <p:sp>
          <p:nvSpPr>
            <p:cNvPr id="3078" name="Oval 6"/>
            <p:cNvSpPr>
              <a:spLocks noChangeArrowheads="1"/>
            </p:cNvSpPr>
            <p:nvPr/>
          </p:nvSpPr>
          <p:spPr bwMode="auto">
            <a:xfrm>
              <a:off x="3792" y="1361"/>
              <a:ext cx="335" cy="366"/>
            </a:xfrm>
            <a:prstGeom prst="ellipse">
              <a:avLst/>
            </a:prstGeom>
            <a:solidFill>
              <a:srgbClr val="0070C0"/>
            </a:solidFill>
            <a:ln w="25560" cap="flat">
              <a:solidFill>
                <a:srgbClr val="FFFFFF"/>
              </a:solidFill>
              <a:miter lim="800000"/>
              <a:headEnd/>
              <a:tailEnd/>
            </a:ln>
            <a:effectLst>
              <a:outerShdw dist="153753" dir="2700000" algn="ctr" rotWithShape="0">
                <a:srgbClr val="000000">
                  <a:alpha val="40033"/>
                </a:srgbClr>
              </a:outerShdw>
            </a:effectLst>
          </p:spPr>
          <p:txBody>
            <a:bodyPr wrap="none" anchor="ctr"/>
            <a:lstStyle/>
            <a:p>
              <a:endParaRPr lang="en-US"/>
            </a:p>
          </p:txBody>
        </p:sp>
      </p:grpSp>
      <p:sp>
        <p:nvSpPr>
          <p:cNvPr id="3079" name="Text Box 7"/>
          <p:cNvSpPr txBox="1">
            <a:spLocks noChangeArrowheads="1"/>
          </p:cNvSpPr>
          <p:nvPr/>
        </p:nvSpPr>
        <p:spPr bwMode="auto">
          <a:xfrm>
            <a:off x="5943600" y="2209802"/>
            <a:ext cx="6858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900" b="1" dirty="0">
                <a:solidFill>
                  <a:srgbClr val="FFFFFF"/>
                </a:solidFill>
              </a:rPr>
              <a:t>THÁNG 3</a:t>
            </a:r>
          </a:p>
          <a:p>
            <a:pPr algn="ctr">
              <a:buClrTx/>
              <a:buFontTx/>
              <a:buNone/>
            </a:pPr>
            <a:r>
              <a:rPr lang="en-US" sz="900" b="1" dirty="0" smtClean="0">
                <a:solidFill>
                  <a:srgbClr val="FFFFFF"/>
                </a:solidFill>
              </a:rPr>
              <a:t>2022</a:t>
            </a:r>
            <a:endParaRPr lang="en-US" sz="900" b="1" dirty="0">
              <a:solidFill>
                <a:srgbClr val="FFFFFF"/>
              </a:solidFill>
            </a:endParaRPr>
          </a:p>
        </p:txBody>
      </p:sp>
      <p:sp>
        <p:nvSpPr>
          <p:cNvPr id="3080" name="Text Box 8"/>
          <p:cNvSpPr txBox="1">
            <a:spLocks noChangeArrowheads="1"/>
          </p:cNvSpPr>
          <p:nvPr/>
        </p:nvSpPr>
        <p:spPr bwMode="auto">
          <a:xfrm>
            <a:off x="457200" y="3048003"/>
            <a:ext cx="25146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buClrTx/>
              <a:buFontTx/>
              <a:buNone/>
            </a:pPr>
            <a:r>
              <a:rPr lang="en-US" sz="2000" b="1">
                <a:solidFill>
                  <a:srgbClr val="0070C0"/>
                </a:solidFill>
              </a:rPr>
              <a:t>NỘI DUNG CHÍNH</a:t>
            </a:r>
          </a:p>
        </p:txBody>
      </p:sp>
      <p:grpSp>
        <p:nvGrpSpPr>
          <p:cNvPr id="3081" name="Group 9"/>
          <p:cNvGrpSpPr>
            <a:grpSpLocks/>
          </p:cNvGrpSpPr>
          <p:nvPr/>
        </p:nvGrpSpPr>
        <p:grpSpPr bwMode="auto">
          <a:xfrm>
            <a:off x="1143002" y="8426455"/>
            <a:ext cx="5180013" cy="725488"/>
            <a:chOff x="720" y="5308"/>
            <a:chExt cx="3263" cy="457"/>
          </a:xfrm>
        </p:grpSpPr>
        <p:sp>
          <p:nvSpPr>
            <p:cNvPr id="3082" name="Rectangle 10"/>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4" name="Text Box 12"/>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3085" name="AutoShape 13"/>
          <p:cNvSpPr>
            <a:spLocks noChangeArrowheads="1"/>
          </p:cNvSpPr>
          <p:nvPr/>
        </p:nvSpPr>
        <p:spPr bwMode="auto">
          <a:xfrm>
            <a:off x="685800" y="3657602"/>
            <a:ext cx="2286000" cy="528639"/>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Truyền thống</a:t>
            </a:r>
          </a:p>
        </p:txBody>
      </p:sp>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1" y="3581400"/>
            <a:ext cx="6762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7" name="AutoShape 15"/>
          <p:cNvSpPr>
            <a:spLocks noChangeArrowheads="1"/>
          </p:cNvSpPr>
          <p:nvPr/>
        </p:nvSpPr>
        <p:spPr bwMode="auto">
          <a:xfrm>
            <a:off x="838200" y="6019802"/>
            <a:ext cx="2209800" cy="509588"/>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smtClean="0">
                <a:solidFill>
                  <a:srgbClr val="FFFFFF"/>
                </a:solidFill>
              </a:rPr>
              <a:t>Hướng</a:t>
            </a:r>
            <a:r>
              <a:rPr lang="en-US" b="1" dirty="0" smtClean="0">
                <a:solidFill>
                  <a:srgbClr val="FFFFFF"/>
                </a:solidFill>
              </a:rPr>
              <a:t> </a:t>
            </a:r>
            <a:r>
              <a:rPr lang="en-US" b="1" dirty="0" err="1" smtClean="0">
                <a:solidFill>
                  <a:srgbClr val="FFFFFF"/>
                </a:solidFill>
              </a:rPr>
              <a:t>tới</a:t>
            </a:r>
            <a:r>
              <a:rPr lang="en-US" b="1" dirty="0" smtClean="0">
                <a:solidFill>
                  <a:srgbClr val="FFFFFF"/>
                </a:solidFill>
              </a:rPr>
              <a:t> </a:t>
            </a:r>
            <a:r>
              <a:rPr lang="en-US" b="1" dirty="0" err="1" smtClean="0">
                <a:solidFill>
                  <a:srgbClr val="FFFFFF"/>
                </a:solidFill>
              </a:rPr>
              <a:t>Đại</a:t>
            </a:r>
            <a:r>
              <a:rPr lang="en-US" b="1" dirty="0" smtClean="0">
                <a:solidFill>
                  <a:srgbClr val="FFFFFF"/>
                </a:solidFill>
              </a:rPr>
              <a:t> </a:t>
            </a:r>
            <a:r>
              <a:rPr lang="en-US" b="1" dirty="0" err="1" smtClean="0">
                <a:solidFill>
                  <a:srgbClr val="FFFFFF"/>
                </a:solidFill>
              </a:rPr>
              <a:t>hội</a:t>
            </a:r>
            <a:r>
              <a:rPr lang="en-US" b="1" dirty="0" smtClean="0">
                <a:solidFill>
                  <a:srgbClr val="FFFFFF"/>
                </a:solidFill>
              </a:rPr>
              <a:t> </a:t>
            </a:r>
            <a:r>
              <a:rPr lang="en-US" b="1" dirty="0" err="1" smtClean="0">
                <a:solidFill>
                  <a:srgbClr val="FFFFFF"/>
                </a:solidFill>
              </a:rPr>
              <a:t>Đoàn</a:t>
            </a:r>
            <a:r>
              <a:rPr lang="en-US" b="1" dirty="0" smtClean="0">
                <a:solidFill>
                  <a:srgbClr val="FFFFFF"/>
                </a:solidFill>
              </a:rPr>
              <a:t> </a:t>
            </a:r>
            <a:r>
              <a:rPr lang="en-US" b="1" dirty="0" err="1" smtClean="0">
                <a:solidFill>
                  <a:srgbClr val="FFFFFF"/>
                </a:solidFill>
              </a:rPr>
              <a:t>toàn</a:t>
            </a:r>
            <a:r>
              <a:rPr lang="en-US" b="1" dirty="0" smtClean="0">
                <a:solidFill>
                  <a:srgbClr val="FFFFFF"/>
                </a:solidFill>
              </a:rPr>
              <a:t> </a:t>
            </a:r>
            <a:r>
              <a:rPr lang="en-US" b="1" dirty="0" err="1" smtClean="0">
                <a:solidFill>
                  <a:srgbClr val="FFFFFF"/>
                </a:solidFill>
              </a:rPr>
              <a:t>quốc</a:t>
            </a:r>
            <a:endParaRPr lang="en-US" b="1" dirty="0">
              <a:solidFill>
                <a:srgbClr val="FFFFFF"/>
              </a:solidFill>
            </a:endParaRPr>
          </a:p>
        </p:txBody>
      </p:sp>
      <p:pic>
        <p:nvPicPr>
          <p:cNvPr id="308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2" y="5943603"/>
            <a:ext cx="690563" cy="70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9" name="AutoShape 17"/>
          <p:cNvSpPr>
            <a:spLocks noChangeArrowheads="1"/>
          </p:cNvSpPr>
          <p:nvPr/>
        </p:nvSpPr>
        <p:spPr bwMode="auto">
          <a:xfrm>
            <a:off x="838200" y="6781802"/>
            <a:ext cx="2209800" cy="585788"/>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smtClean="0">
                <a:solidFill>
                  <a:srgbClr val="FFFFFF"/>
                </a:solidFill>
              </a:rPr>
              <a:t>Ngày</a:t>
            </a:r>
            <a:r>
              <a:rPr lang="en-US" b="1" dirty="0" smtClean="0">
                <a:solidFill>
                  <a:srgbClr val="FFFFFF"/>
                </a:solidFill>
              </a:rPr>
              <a:t> </a:t>
            </a:r>
            <a:r>
              <a:rPr lang="en-US" b="1" dirty="0" err="1" smtClean="0">
                <a:solidFill>
                  <a:srgbClr val="FFFFFF"/>
                </a:solidFill>
              </a:rPr>
              <a:t>lễ</a:t>
            </a:r>
            <a:r>
              <a:rPr lang="en-US" b="1" dirty="0" smtClean="0">
                <a:solidFill>
                  <a:srgbClr val="FFFFFF"/>
                </a:solidFill>
              </a:rPr>
              <a:t> </a:t>
            </a:r>
            <a:r>
              <a:rPr lang="en-US" b="1" dirty="0" err="1" smtClean="0">
                <a:solidFill>
                  <a:srgbClr val="FFFFFF"/>
                </a:solidFill>
              </a:rPr>
              <a:t>lớn</a:t>
            </a:r>
            <a:endParaRPr lang="en-US" b="1" dirty="0">
              <a:solidFill>
                <a:srgbClr val="FFFFFF"/>
              </a:solidFill>
            </a:endParaRPr>
          </a:p>
        </p:txBody>
      </p:sp>
      <p:pic>
        <p:nvPicPr>
          <p:cNvPr id="309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2" y="6705600"/>
            <a:ext cx="690563"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1" name="AutoShape 19"/>
          <p:cNvSpPr>
            <a:spLocks noChangeArrowheads="1"/>
          </p:cNvSpPr>
          <p:nvPr/>
        </p:nvSpPr>
        <p:spPr bwMode="auto">
          <a:xfrm>
            <a:off x="685800" y="4419600"/>
            <a:ext cx="2286000" cy="6096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Tư tưởng</a:t>
            </a:r>
            <a:br>
              <a:rPr lang="en-US" b="1">
                <a:solidFill>
                  <a:srgbClr val="FFFFFF"/>
                </a:solidFill>
              </a:rPr>
            </a:br>
            <a:r>
              <a:rPr lang="en-US" b="1">
                <a:solidFill>
                  <a:srgbClr val="FFFFFF"/>
                </a:solidFill>
              </a:rPr>
              <a:t> Hồ Chí Minh</a:t>
            </a:r>
          </a:p>
        </p:txBody>
      </p:sp>
      <p:pic>
        <p:nvPicPr>
          <p:cNvPr id="309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19600"/>
            <a:ext cx="6604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3" name="Text Box 21"/>
          <p:cNvSpPr txBox="1">
            <a:spLocks noChangeArrowheads="1"/>
          </p:cNvSpPr>
          <p:nvPr/>
        </p:nvSpPr>
        <p:spPr bwMode="auto">
          <a:xfrm>
            <a:off x="2768051" y="3021566"/>
            <a:ext cx="4038600" cy="4816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73152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b="1" dirty="0" smtClean="0">
                <a:solidFill>
                  <a:srgbClr val="0033CC"/>
                </a:solidFill>
              </a:rPr>
              <a:t>91 </a:t>
            </a:r>
            <a:r>
              <a:rPr lang="en-US" b="1" dirty="0">
                <a:solidFill>
                  <a:srgbClr val="0033CC"/>
                </a:solidFill>
              </a:rPr>
              <a:t>NĂM NGÀY THÀNH LẬP</a:t>
            </a:r>
            <a:br>
              <a:rPr lang="en-US" b="1" dirty="0">
                <a:solidFill>
                  <a:srgbClr val="0033CC"/>
                </a:solidFill>
              </a:rPr>
            </a:br>
            <a:r>
              <a:rPr lang="en-US" b="1" dirty="0">
                <a:solidFill>
                  <a:srgbClr val="0033CC"/>
                </a:solidFill>
              </a:rPr>
              <a:t> ĐOÀN TNCS HỒ CHÍ MINH </a:t>
            </a:r>
            <a:br>
              <a:rPr lang="en-US" b="1" dirty="0">
                <a:solidFill>
                  <a:srgbClr val="0033CC"/>
                </a:solidFill>
              </a:rPr>
            </a:br>
            <a:r>
              <a:rPr lang="en-US" b="1" dirty="0">
                <a:solidFill>
                  <a:srgbClr val="0033CC"/>
                </a:solidFill>
              </a:rPr>
              <a:t>(26/3/1931 – </a:t>
            </a:r>
            <a:r>
              <a:rPr lang="en-US" b="1" dirty="0" smtClean="0">
                <a:solidFill>
                  <a:srgbClr val="0033CC"/>
                </a:solidFill>
              </a:rPr>
              <a:t>26/3/2022)</a:t>
            </a:r>
            <a:endParaRPr lang="en-US" b="1" dirty="0">
              <a:solidFill>
                <a:srgbClr val="0033CC"/>
              </a:solidFill>
            </a:endParaRPr>
          </a:p>
          <a:p>
            <a:pPr algn="ctr">
              <a:buClrTx/>
              <a:buFontTx/>
              <a:buNone/>
            </a:pPr>
            <a:endParaRPr lang="en-US" b="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endParaRPr lang="en-US" sz="1400" i="1" dirty="0"/>
          </a:p>
          <a:p>
            <a:pPr algn="just">
              <a:buClrTx/>
              <a:buFontTx/>
              <a:buNone/>
            </a:pPr>
            <a:r>
              <a:rPr lang="en-US" sz="1200" i="1" dirty="0">
                <a:latin typeface="Calibri" pitchFamily="32" charset="0"/>
              </a:rPr>
              <a:t>          </a:t>
            </a:r>
          </a:p>
          <a:p>
            <a:pPr algn="ctr">
              <a:buClrTx/>
              <a:buFontTx/>
              <a:buNone/>
            </a:pPr>
            <a:endParaRPr lang="en-US" sz="100" i="1" dirty="0">
              <a:latin typeface="Calibri" pitchFamily="32" charset="0"/>
            </a:endParaRPr>
          </a:p>
          <a:p>
            <a:pPr algn="ctr">
              <a:buClrTx/>
              <a:buFontTx/>
              <a:buNone/>
            </a:pPr>
            <a:r>
              <a:rPr lang="en-US" sz="1200" i="1" dirty="0">
                <a:latin typeface="Calibri" pitchFamily="32" charset="0"/>
              </a:rPr>
              <a:t> </a:t>
            </a:r>
          </a:p>
        </p:txBody>
      </p:sp>
      <p:pic>
        <p:nvPicPr>
          <p:cNvPr id="309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267200"/>
            <a:ext cx="2408238" cy="266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5" name="AutoShape 23"/>
          <p:cNvSpPr>
            <a:spLocks noChangeArrowheads="1"/>
          </p:cNvSpPr>
          <p:nvPr/>
        </p:nvSpPr>
        <p:spPr bwMode="auto">
          <a:xfrm>
            <a:off x="762000" y="5257800"/>
            <a:ext cx="2286000" cy="6096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a:solidFill>
                  <a:srgbClr val="FFFFFF"/>
                </a:solidFill>
              </a:rPr>
              <a:t>Tháng</a:t>
            </a:r>
            <a:r>
              <a:rPr lang="en-US" b="1" dirty="0">
                <a:solidFill>
                  <a:srgbClr val="FFFFFF"/>
                </a:solidFill>
              </a:rPr>
              <a:t> </a:t>
            </a:r>
            <a:r>
              <a:rPr lang="en-US" b="1" dirty="0" err="1">
                <a:solidFill>
                  <a:srgbClr val="FFFFFF"/>
                </a:solidFill>
              </a:rPr>
              <a:t>Thanh</a:t>
            </a:r>
            <a:r>
              <a:rPr lang="en-US" b="1" dirty="0">
                <a:solidFill>
                  <a:srgbClr val="FFFFFF"/>
                </a:solidFill>
              </a:rPr>
              <a:t> </a:t>
            </a:r>
            <a:r>
              <a:rPr lang="en-US" b="1" dirty="0" err="1">
                <a:solidFill>
                  <a:srgbClr val="FFFFFF"/>
                </a:solidFill>
              </a:rPr>
              <a:t>niên</a:t>
            </a:r>
            <a:endParaRPr lang="en-US" b="1" dirty="0">
              <a:solidFill>
                <a:srgbClr val="FFFFFF"/>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a:solidFill>
                  <a:srgbClr val="FFFFFF"/>
                </a:solidFill>
              </a:rPr>
              <a:t>năm</a:t>
            </a:r>
            <a:r>
              <a:rPr lang="en-US" b="1" dirty="0">
                <a:solidFill>
                  <a:srgbClr val="FFFFFF"/>
                </a:solidFill>
              </a:rPr>
              <a:t> </a:t>
            </a:r>
            <a:r>
              <a:rPr lang="en-US" b="1" dirty="0" smtClean="0">
                <a:solidFill>
                  <a:srgbClr val="FFFFFF"/>
                </a:solidFill>
              </a:rPr>
              <a:t>2022</a:t>
            </a:r>
            <a:endParaRPr lang="en-US" b="1" dirty="0">
              <a:solidFill>
                <a:srgbClr val="FFFFFF"/>
              </a:solidFill>
            </a:endParaRPr>
          </a:p>
        </p:txBody>
      </p:sp>
      <p:pic>
        <p:nvPicPr>
          <p:cNvPr id="309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257800"/>
            <a:ext cx="6604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AutoShape 17"/>
          <p:cNvSpPr>
            <a:spLocks noChangeArrowheads="1"/>
          </p:cNvSpPr>
          <p:nvPr/>
        </p:nvSpPr>
        <p:spPr bwMode="auto">
          <a:xfrm>
            <a:off x="835058" y="7604109"/>
            <a:ext cx="2209800" cy="585788"/>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err="1">
                <a:solidFill>
                  <a:srgbClr val="FFFFFF"/>
                </a:solidFill>
              </a:rPr>
              <a:t>Định</a:t>
            </a:r>
            <a:r>
              <a:rPr lang="en-US" b="1" dirty="0">
                <a:solidFill>
                  <a:srgbClr val="FFFFFF"/>
                </a:solidFill>
              </a:rPr>
              <a:t> </a:t>
            </a:r>
            <a:r>
              <a:rPr lang="en-US" b="1" dirty="0" err="1">
                <a:solidFill>
                  <a:srgbClr val="FFFFFF"/>
                </a:solidFill>
              </a:rPr>
              <a:t>hướng</a:t>
            </a:r>
            <a:endParaRPr lang="en-US" b="1" dirty="0">
              <a:solidFill>
                <a:srgbClr val="FFFFFF"/>
              </a:solidFill>
            </a:endParaRPr>
          </a:p>
        </p:txBody>
      </p:sp>
      <p:pic>
        <p:nvPicPr>
          <p:cNvPr id="27"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60" y="7527907"/>
            <a:ext cx="690563"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0245" name="AutoShape 5"/>
          <p:cNvSpPr>
            <a:spLocks noChangeArrowheads="1"/>
          </p:cNvSpPr>
          <p:nvPr/>
        </p:nvSpPr>
        <p:spPr bwMode="auto">
          <a:xfrm>
            <a:off x="1561622" y="257175"/>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THÁNG THANH NIÊN </a:t>
            </a:r>
            <a:r>
              <a:rPr lang="en-US" sz="2000" b="1" dirty="0" smtClean="0">
                <a:solidFill>
                  <a:srgbClr val="FFFFFF"/>
                </a:solidFill>
              </a:rPr>
              <a:t>2022</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4" y="71439"/>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609600" y="1287462"/>
            <a:ext cx="5943600" cy="2554545"/>
          </a:xfrm>
          <a:prstGeom prst="rect">
            <a:avLst/>
          </a:prstGeom>
        </p:spPr>
        <p:txBody>
          <a:bodyPr wrap="square">
            <a:spAutoFit/>
          </a:bodyPr>
          <a:lstStyle/>
          <a:p>
            <a:pPr algn="just"/>
            <a:r>
              <a:rPr lang="vi-VN" sz="1600" dirty="0">
                <a:solidFill>
                  <a:schemeClr val="tx1"/>
                </a:solidFill>
              </a:rPr>
              <a:t>Bốn là, ngay sau Lễ khởi động, </a:t>
            </a:r>
            <a:r>
              <a:rPr lang="vi-VN" sz="1600" dirty="0" smtClean="0">
                <a:solidFill>
                  <a:schemeClr val="tx1"/>
                </a:solidFill>
              </a:rPr>
              <a:t>các </a:t>
            </a:r>
            <a:r>
              <a:rPr lang="vi-VN" sz="1600" dirty="0">
                <a:solidFill>
                  <a:schemeClr val="tx1"/>
                </a:solidFill>
              </a:rPr>
              <a:t>cấp bộ Đoàn trong toàn tỉnh ra quân tổ chức các hoạt động hưởng ứng hết sức có ý nghĩa, thiết </a:t>
            </a:r>
            <a:r>
              <a:rPr lang="vi-VN" sz="1600" dirty="0" smtClean="0">
                <a:solidFill>
                  <a:schemeClr val="tx1"/>
                </a:solidFill>
              </a:rPr>
              <a:t>thực</a:t>
            </a:r>
            <a:r>
              <a:rPr lang="en-US" sz="1600" dirty="0" smtClean="0">
                <a:solidFill>
                  <a:schemeClr val="tx1"/>
                </a:solidFill>
              </a:rPr>
              <a:t>, </a:t>
            </a:r>
            <a:r>
              <a:rPr lang="vi-VN" sz="1600" dirty="0" smtClean="0">
                <a:solidFill>
                  <a:schemeClr val="tx1"/>
                </a:solidFill>
              </a:rPr>
              <a:t>ra </a:t>
            </a:r>
            <a:r>
              <a:rPr lang="vi-VN" sz="1600" dirty="0">
                <a:solidFill>
                  <a:schemeClr val="tx1"/>
                </a:solidFill>
              </a:rPr>
              <a:t>sức thi đua, phát huy sức trẻ, đưa ra nhiều ý tưởng hay, mô hình, cách làm mới, vận dụng công nghệ để triển khai các hoạt động phù hợp trong điều kiện thích ứng an toàn, linh hoạt, kiểm soát hiệu quả dịch bệnh COVID-19. </a:t>
            </a:r>
            <a:r>
              <a:rPr lang="en-US" sz="1600" dirty="0" smtClean="0">
                <a:solidFill>
                  <a:schemeClr val="tx1"/>
                </a:solidFill>
              </a:rPr>
              <a:t>C</a:t>
            </a:r>
            <a:r>
              <a:rPr lang="vi-VN" sz="1600" dirty="0" smtClean="0">
                <a:solidFill>
                  <a:schemeClr val="tx1"/>
                </a:solidFill>
              </a:rPr>
              <a:t>ấp </a:t>
            </a:r>
            <a:r>
              <a:rPr lang="vi-VN" sz="1600" dirty="0">
                <a:solidFill>
                  <a:schemeClr val="tx1"/>
                </a:solidFill>
              </a:rPr>
              <a:t>bộ Đoàn trong toàn tỉnh sẽ chung tay thực hiện một Tháng Thanh niên đầy ý nghĩa, sáng tạo, thiết thực, hiệu quả và an toàn, lập thành tích cao nhất chào mừng kỷ niệm 91 năm thành lập Đoàn TNCS Hồ Chí Minh và đại hội đoàn các cấp, tiến tới Đại hội Đoàn toàn tỉnh, toàn quốc lần thứ XII, nhiệm kỳ 2022-2027.</a:t>
            </a:r>
          </a:p>
        </p:txBody>
      </p:sp>
      <p:pic>
        <p:nvPicPr>
          <p:cNvPr id="5" name="Picture 4"/>
          <p:cNvPicPr>
            <a:picLocks noChangeAspect="1"/>
          </p:cNvPicPr>
          <p:nvPr/>
        </p:nvPicPr>
        <p:blipFill>
          <a:blip r:embed="rId4"/>
          <a:stretch>
            <a:fillRect/>
          </a:stretch>
        </p:blipFill>
        <p:spPr>
          <a:xfrm>
            <a:off x="623776" y="3852612"/>
            <a:ext cx="5699239" cy="4038600"/>
          </a:xfrm>
          <a:prstGeom prst="rect">
            <a:avLst/>
          </a:prstGeom>
        </p:spPr>
      </p:pic>
      <p:sp>
        <p:nvSpPr>
          <p:cNvPr id="6" name="Rectangle 5"/>
          <p:cNvSpPr/>
          <p:nvPr/>
        </p:nvSpPr>
        <p:spPr>
          <a:xfrm>
            <a:off x="609600" y="7971081"/>
            <a:ext cx="5776434" cy="461665"/>
          </a:xfrm>
          <a:prstGeom prst="rect">
            <a:avLst/>
          </a:prstGeom>
        </p:spPr>
        <p:txBody>
          <a:bodyPr wrap="square">
            <a:spAutoFit/>
          </a:bodyPr>
          <a:lstStyle/>
          <a:p>
            <a:pPr algn="just"/>
            <a:r>
              <a:rPr lang="vi-VN" sz="1200" b="1" dirty="0">
                <a:solidFill>
                  <a:schemeClr val="accent2">
                    <a:lumMod val="50000"/>
                  </a:schemeClr>
                </a:solidFill>
              </a:rPr>
              <a:t>Ban Thường vụ Tỉnh đoàn trao tặng 5 góc học tập “Cùng em hướng tới tương lai” cho 5 em học sinh có hoàn cảnh khó khăn tại TP. Cẩm Phả</a:t>
            </a:r>
            <a:endParaRPr lang="en-US" sz="1200" b="1" dirty="0">
              <a:solidFill>
                <a:schemeClr val="accent2">
                  <a:lumMod val="50000"/>
                </a:schemeClr>
              </a:solidFill>
            </a:endParaRPr>
          </a:p>
        </p:txBody>
      </p:sp>
    </p:spTree>
    <p:extLst>
      <p:ext uri="{BB962C8B-B14F-4D97-AF65-F5344CB8AC3E}">
        <p14:creationId xmlns:p14="http://schemas.microsoft.com/office/powerpoint/2010/main" val="139417102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0245" name="AutoShape 5"/>
          <p:cNvSpPr>
            <a:spLocks noChangeArrowheads="1"/>
          </p:cNvSpPr>
          <p:nvPr/>
        </p:nvSpPr>
        <p:spPr bwMode="auto">
          <a:xfrm>
            <a:off x="1439863" y="307977"/>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HƯỚNG TỚI ĐẠI HỘI ĐOÀN TOÀN TỈNH VÀ TOÀN QUỐC LẦN THỨ XII</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2" y="11579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57199" y="1271370"/>
            <a:ext cx="6019800" cy="11764759"/>
          </a:xfrm>
          <a:prstGeom prst="rect">
            <a:avLst/>
          </a:prstGeom>
          <a:noFill/>
        </p:spPr>
        <p:txBody>
          <a:bodyPr wrap="square" rtlCol="0">
            <a:spAutoFit/>
          </a:bodyPr>
          <a:lstStyle/>
          <a:p>
            <a:pPr algn="ctr">
              <a:spcBef>
                <a:spcPts val="300"/>
              </a:spcBef>
              <a:spcAft>
                <a:spcPts val="300"/>
              </a:spcAft>
            </a:pPr>
            <a:r>
              <a:rPr lang="en-US" sz="1600" b="1" dirty="0" err="1">
                <a:solidFill>
                  <a:srgbClr val="FF0000"/>
                </a:solidFill>
              </a:rPr>
              <a:t>Tỉnh</a:t>
            </a:r>
            <a:r>
              <a:rPr lang="en-US" sz="1600" b="1" dirty="0">
                <a:solidFill>
                  <a:srgbClr val="FF0000"/>
                </a:solidFill>
              </a:rPr>
              <a:t> </a:t>
            </a:r>
            <a:r>
              <a:rPr lang="en-US" sz="1600" b="1" dirty="0" err="1">
                <a:solidFill>
                  <a:srgbClr val="FF0000"/>
                </a:solidFill>
              </a:rPr>
              <a:t>đoàn</a:t>
            </a:r>
            <a:r>
              <a:rPr lang="en-US" sz="1600" b="1" dirty="0">
                <a:solidFill>
                  <a:srgbClr val="FF0000"/>
                </a:solidFill>
              </a:rPr>
              <a:t>: </a:t>
            </a:r>
            <a:r>
              <a:rPr lang="en-US" sz="1600" b="1" dirty="0" err="1">
                <a:solidFill>
                  <a:srgbClr val="FF0000"/>
                </a:solidFill>
              </a:rPr>
              <a:t>Phát</a:t>
            </a:r>
            <a:r>
              <a:rPr lang="en-US" sz="1600" b="1" dirty="0">
                <a:solidFill>
                  <a:srgbClr val="FF0000"/>
                </a:solidFill>
              </a:rPr>
              <a:t> </a:t>
            </a:r>
            <a:r>
              <a:rPr lang="en-US" sz="1600" b="1" dirty="0" err="1">
                <a:solidFill>
                  <a:srgbClr val="FF0000"/>
                </a:solidFill>
              </a:rPr>
              <a:t>động</a:t>
            </a:r>
            <a:r>
              <a:rPr lang="en-US" sz="1600" b="1" dirty="0">
                <a:solidFill>
                  <a:srgbClr val="FF0000"/>
                </a:solidFill>
              </a:rPr>
              <a:t> </a:t>
            </a:r>
            <a:r>
              <a:rPr lang="en-US" sz="1600" b="1" dirty="0" err="1">
                <a:solidFill>
                  <a:srgbClr val="FF0000"/>
                </a:solidFill>
              </a:rPr>
              <a:t>thi</a:t>
            </a:r>
            <a:r>
              <a:rPr lang="en-US" sz="1600" b="1" dirty="0">
                <a:solidFill>
                  <a:srgbClr val="FF0000"/>
                </a:solidFill>
              </a:rPr>
              <a:t> </a:t>
            </a:r>
            <a:r>
              <a:rPr lang="en-US" sz="1600" b="1" dirty="0" err="1">
                <a:solidFill>
                  <a:srgbClr val="FF0000"/>
                </a:solidFill>
              </a:rPr>
              <a:t>đua</a:t>
            </a:r>
            <a:r>
              <a:rPr lang="en-US" sz="1600" b="1" dirty="0">
                <a:solidFill>
                  <a:srgbClr val="FF0000"/>
                </a:solidFill>
              </a:rPr>
              <a:t> </a:t>
            </a:r>
            <a:r>
              <a:rPr lang="en-US" sz="1600" b="1" dirty="0" err="1">
                <a:solidFill>
                  <a:srgbClr val="FF0000"/>
                </a:solidFill>
              </a:rPr>
              <a:t>chào</a:t>
            </a:r>
            <a:r>
              <a:rPr lang="en-US" sz="1600" b="1" dirty="0">
                <a:solidFill>
                  <a:srgbClr val="FF0000"/>
                </a:solidFill>
              </a:rPr>
              <a:t> </a:t>
            </a:r>
            <a:r>
              <a:rPr lang="en-US" sz="1600" b="1" dirty="0" err="1">
                <a:solidFill>
                  <a:srgbClr val="FF0000"/>
                </a:solidFill>
              </a:rPr>
              <a:t>mừng</a:t>
            </a:r>
            <a:r>
              <a:rPr lang="en-US" sz="1600" b="1" dirty="0">
                <a:solidFill>
                  <a:srgbClr val="FF0000"/>
                </a:solidFill>
              </a:rPr>
              <a:t> </a:t>
            </a:r>
            <a:r>
              <a:rPr lang="en-US" sz="1600" b="1" dirty="0" err="1">
                <a:solidFill>
                  <a:srgbClr val="FF0000"/>
                </a:solidFill>
              </a:rPr>
              <a:t>Đại</a:t>
            </a:r>
            <a:r>
              <a:rPr lang="en-US" sz="1600" b="1" dirty="0">
                <a:solidFill>
                  <a:srgbClr val="FF0000"/>
                </a:solidFill>
              </a:rPr>
              <a:t> </a:t>
            </a:r>
            <a:r>
              <a:rPr lang="en-US" sz="1600" b="1" dirty="0" err="1">
                <a:solidFill>
                  <a:srgbClr val="FF0000"/>
                </a:solidFill>
              </a:rPr>
              <a:t>hội</a:t>
            </a:r>
            <a:r>
              <a:rPr lang="en-US" sz="1600" b="1" dirty="0">
                <a:solidFill>
                  <a:srgbClr val="FF0000"/>
                </a:solidFill>
              </a:rPr>
              <a:t> </a:t>
            </a:r>
            <a:r>
              <a:rPr lang="en-US" sz="1600" b="1" dirty="0" err="1">
                <a:solidFill>
                  <a:srgbClr val="FF0000"/>
                </a:solidFill>
              </a:rPr>
              <a:t>Đoàn</a:t>
            </a:r>
            <a:r>
              <a:rPr lang="en-US" sz="1600" b="1" dirty="0">
                <a:solidFill>
                  <a:srgbClr val="FF0000"/>
                </a:solidFill>
              </a:rPr>
              <a:t> </a:t>
            </a:r>
            <a:r>
              <a:rPr lang="en-US" sz="1600" b="1" dirty="0" err="1">
                <a:solidFill>
                  <a:srgbClr val="FF0000"/>
                </a:solidFill>
              </a:rPr>
              <a:t>các</a:t>
            </a:r>
            <a:r>
              <a:rPr lang="en-US" sz="1600" b="1" dirty="0">
                <a:solidFill>
                  <a:srgbClr val="FF0000"/>
                </a:solidFill>
              </a:rPr>
              <a:t> </a:t>
            </a:r>
            <a:r>
              <a:rPr lang="en-US" sz="1600" b="1" dirty="0" err="1">
                <a:solidFill>
                  <a:srgbClr val="FF0000"/>
                </a:solidFill>
              </a:rPr>
              <a:t>cấp</a:t>
            </a:r>
            <a:r>
              <a:rPr lang="en-US" sz="1600" b="1" dirty="0">
                <a:solidFill>
                  <a:srgbClr val="FF0000"/>
                </a:solidFill>
              </a:rPr>
              <a:t>, </a:t>
            </a:r>
            <a:r>
              <a:rPr lang="en-US" sz="1600" b="1" dirty="0" err="1">
                <a:solidFill>
                  <a:srgbClr val="FF0000"/>
                </a:solidFill>
              </a:rPr>
              <a:t>nhiệm</a:t>
            </a:r>
            <a:r>
              <a:rPr lang="en-US" sz="1600" b="1" dirty="0">
                <a:solidFill>
                  <a:srgbClr val="FF0000"/>
                </a:solidFill>
              </a:rPr>
              <a:t> </a:t>
            </a:r>
            <a:r>
              <a:rPr lang="en-US" sz="1600" b="1" dirty="0" err="1">
                <a:solidFill>
                  <a:srgbClr val="FF0000"/>
                </a:solidFill>
              </a:rPr>
              <a:t>kỳ</a:t>
            </a:r>
            <a:r>
              <a:rPr lang="en-US" sz="1600" b="1" dirty="0">
                <a:solidFill>
                  <a:srgbClr val="FF0000"/>
                </a:solidFill>
              </a:rPr>
              <a:t> </a:t>
            </a:r>
            <a:r>
              <a:rPr lang="en-US" sz="1600" b="1" dirty="0" smtClean="0">
                <a:solidFill>
                  <a:srgbClr val="FF0000"/>
                </a:solidFill>
              </a:rPr>
              <a:t>2022-2027</a:t>
            </a:r>
          </a:p>
          <a:p>
            <a:pPr algn="just">
              <a:spcBef>
                <a:spcPts val="300"/>
              </a:spcBef>
              <a:spcAft>
                <a:spcPts val="300"/>
              </a:spcAft>
            </a:pPr>
            <a:r>
              <a:rPr lang="en-US" sz="1600" b="1" dirty="0" smtClean="0">
                <a:solidFill>
                  <a:schemeClr val="tx1"/>
                </a:solidFill>
              </a:rPr>
              <a:t>	</a:t>
            </a:r>
            <a:r>
              <a:rPr lang="vi-VN" sz="1600" b="1" dirty="0" smtClean="0">
                <a:solidFill>
                  <a:schemeClr val="tx1"/>
                </a:solidFill>
              </a:rPr>
              <a:t>Ngày </a:t>
            </a:r>
            <a:r>
              <a:rPr lang="vi-VN" sz="1600" b="1" dirty="0">
                <a:solidFill>
                  <a:schemeClr val="tx1"/>
                </a:solidFill>
              </a:rPr>
              <a:t>27/1, tại TP Hạ Long, Ban Thường vụ Tỉnh Đoàn tổ chức hội nghị trực tuyến quán triệt công tác tổ chức đại hội Đoàn các cấp và phát động thi đua chào mừng Đại hội Đoàn các cấp, tiến tới Đại hội Đoàn toàn tỉnh và Đại hội Đoàn toàn quốc lần thứ XII, nhiệm kỳ 2022-2027</a:t>
            </a:r>
            <a:r>
              <a:rPr lang="vi-VN" sz="1600" b="1" dirty="0" smtClean="0">
                <a:solidFill>
                  <a:schemeClr val="tx1"/>
                </a:solidFill>
              </a:rPr>
              <a:t>.</a:t>
            </a:r>
            <a:endParaRPr lang="en-US" sz="1600" b="1" dirty="0" smtClean="0">
              <a:solidFill>
                <a:schemeClr val="tx1"/>
              </a:solidFill>
            </a:endParaRPr>
          </a:p>
          <a:p>
            <a:pPr algn="just">
              <a:spcBef>
                <a:spcPts val="300"/>
              </a:spcBef>
              <a:spcAft>
                <a:spcPts val="300"/>
              </a:spcAft>
            </a:pPr>
            <a:r>
              <a:rPr lang="vi-VN" sz="1600" dirty="0">
                <a:solidFill>
                  <a:schemeClr val="tx1"/>
                </a:solidFill>
              </a:rPr>
              <a:t>Trên cơ sở chỉ đạo, hướng dẫn của Ban Thường vụ Tỉnh Đoàn, Ban Thường vụ các huyện, thị, thành Đoàn và Đoàn trực thuộc, cấp ủy cơ sở, chương trình đại hội của các đơn vị đều thực hiện đầy đủ nhiệm vụ của Đại hội. Trình tự các nội dung diễn ra cơ bản hợp lý, đúng nguyên tắc, quy định đồng thời đảm bảo tính trang trọng. Chương trình đại hội được sắp xếp khoa học, đảm bảo đúng quy định, thực hiện đảm bảo các quy định về phòng, chống dịch Covid-19</a:t>
            </a:r>
            <a:r>
              <a:rPr lang="vi-VN" sz="1600" dirty="0" smtClean="0">
                <a:solidFill>
                  <a:schemeClr val="tx1"/>
                </a:solidFill>
              </a:rPr>
              <a:t>.</a:t>
            </a:r>
            <a:endParaRPr lang="en-US" sz="1600" dirty="0" smtClean="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r>
              <a:rPr lang="en-US" sz="1400" i="1" dirty="0" smtClean="0">
                <a:solidFill>
                  <a:srgbClr val="C00000"/>
                </a:solidFill>
              </a:rPr>
              <a:t>            </a:t>
            </a:r>
            <a:r>
              <a:rPr lang="vi-VN" sz="1400" i="1" dirty="0" smtClean="0">
                <a:solidFill>
                  <a:srgbClr val="C00000"/>
                </a:solidFill>
              </a:rPr>
              <a:t>Đồng </a:t>
            </a:r>
            <a:r>
              <a:rPr lang="vi-VN" sz="1400" i="1" dirty="0">
                <a:solidFill>
                  <a:srgbClr val="C00000"/>
                </a:solidFill>
              </a:rPr>
              <a:t>chí Hoàng Văn Hải, Bí thư Tỉnh Đoàn, phát biểu kết luận hội nghị.</a:t>
            </a: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ctr"/>
            <a:r>
              <a:rPr lang="vi-VN" sz="1400" dirty="0" smtClean="0">
                <a:solidFill>
                  <a:schemeClr val="tx1"/>
                </a:solidFill>
              </a:rPr>
              <a:t>Tỉnh </a:t>
            </a:r>
            <a:r>
              <a:rPr lang="vi-VN" sz="1400" dirty="0">
                <a:solidFill>
                  <a:schemeClr val="tx1"/>
                </a:solidFill>
              </a:rPr>
              <a:t>đoàn Quảng Ninh tạo tổ chức Lễ ra quân Tháng Thanh </a:t>
            </a:r>
            <a:r>
              <a:rPr lang="vi-VN" sz="1400" dirty="0" smtClean="0">
                <a:solidFill>
                  <a:schemeClr val="tx1"/>
                </a:solidFill>
              </a:rPr>
              <a:t>niên</a:t>
            </a:r>
            <a:r>
              <a:rPr lang="en-US" sz="1400" dirty="0" smtClean="0">
                <a:solidFill>
                  <a:schemeClr val="tx1"/>
                </a:solidFill>
              </a:rPr>
              <a:t> </a:t>
            </a:r>
            <a:r>
              <a:rPr lang="en-US" sz="1400" dirty="0" err="1" smtClean="0">
                <a:solidFill>
                  <a:schemeClr val="tx1"/>
                </a:solidFill>
              </a:rPr>
              <a:t>năm</a:t>
            </a:r>
            <a:r>
              <a:rPr lang="en-US" sz="1400" dirty="0" smtClean="0">
                <a:solidFill>
                  <a:schemeClr val="tx1"/>
                </a:solidFill>
              </a:rPr>
              <a:t> 2022</a:t>
            </a:r>
            <a:endParaRPr lang="en-US" sz="1400" dirty="0">
              <a:solidFill>
                <a:schemeClr val="tx1"/>
              </a:solidFill>
            </a:endParaRPr>
          </a:p>
        </p:txBody>
      </p:sp>
      <p:pic>
        <p:nvPicPr>
          <p:cNvPr id="4" name="Picture 3"/>
          <p:cNvPicPr>
            <a:picLocks noChangeAspect="1"/>
          </p:cNvPicPr>
          <p:nvPr/>
        </p:nvPicPr>
        <p:blipFill rotWithShape="1">
          <a:blip r:embed="rId4"/>
          <a:srcRect l="2959" t="22188" r="9769" b="4592"/>
          <a:stretch/>
        </p:blipFill>
        <p:spPr>
          <a:xfrm>
            <a:off x="655063" y="4953000"/>
            <a:ext cx="5667952" cy="3170210"/>
          </a:xfrm>
          <a:prstGeom prst="rect">
            <a:avLst/>
          </a:prstGeom>
        </p:spPr>
      </p:pic>
    </p:spTree>
    <p:extLst>
      <p:ext uri="{BB962C8B-B14F-4D97-AF65-F5344CB8AC3E}">
        <p14:creationId xmlns:p14="http://schemas.microsoft.com/office/powerpoint/2010/main" val="125716050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0245" name="AutoShape 5"/>
          <p:cNvSpPr>
            <a:spLocks noChangeArrowheads="1"/>
          </p:cNvSpPr>
          <p:nvPr/>
        </p:nvSpPr>
        <p:spPr bwMode="auto">
          <a:xfrm>
            <a:off x="1439863" y="307977"/>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HƯỚNG TỚI ĐẠI HỘI ĐOÀN TOÀN TỈNH VÀ TOÀN QUỐC LẦN THỨ XII</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2" y="11579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57200" y="1524002"/>
            <a:ext cx="6019800" cy="10341293"/>
          </a:xfrm>
          <a:prstGeom prst="rect">
            <a:avLst/>
          </a:prstGeom>
          <a:noFill/>
        </p:spPr>
        <p:txBody>
          <a:bodyPr wrap="square" rtlCol="0">
            <a:spAutoFit/>
          </a:bodyPr>
          <a:lstStyle/>
          <a:p>
            <a:pPr algn="just"/>
            <a:r>
              <a:rPr lang="vi-VN" sz="1600" dirty="0">
                <a:solidFill>
                  <a:schemeClr val="tx1"/>
                </a:solidFill>
              </a:rPr>
              <a:t>Tính đến hết ngày 27/1, 15/20 đơn vị huyện, thị, thành Đoàn và Đoàn trực thuộc đã hoàn thành chỉ đạo đại hội chi đoàn. Trong đó, có 2.011/2.886 bí thư chi đoàn được bầu trực tiếp tại đại hội.</a:t>
            </a:r>
          </a:p>
          <a:p>
            <a:pPr algn="just"/>
            <a:endParaRPr lang="en-US" sz="1600" dirty="0" smtClean="0">
              <a:solidFill>
                <a:schemeClr val="tx1"/>
              </a:solidFill>
            </a:endParaRPr>
          </a:p>
          <a:p>
            <a:pPr algn="just"/>
            <a:r>
              <a:rPr lang="vi-VN" sz="1600" dirty="0" smtClean="0">
                <a:solidFill>
                  <a:schemeClr val="tx1"/>
                </a:solidFill>
              </a:rPr>
              <a:t>Đối </a:t>
            </a:r>
            <a:r>
              <a:rPr lang="vi-VN" sz="1600" dirty="0">
                <a:solidFill>
                  <a:schemeClr val="tx1"/>
                </a:solidFill>
              </a:rPr>
              <a:t>với cấp cơ sở, Ban Thường vụ Tỉnh Đoàn chỉ đạo tổ chức đại hội tại 100% Đoàn trường khối THPT, Trung tâm GDTX và GDNN xong trong học kỳ I năm học 2021-2022, với 100% đơn vị thực hiện bầu bí thư trực tiếp tại đại hội, kết quả trúng cử đa số đạt 100%, thấp nhất đạt 76%.</a:t>
            </a:r>
          </a:p>
          <a:p>
            <a:pPr algn="just"/>
            <a:endParaRPr lang="vi-VN" sz="1600" dirty="0">
              <a:solidFill>
                <a:schemeClr val="tx1"/>
              </a:solidFill>
            </a:endParaRPr>
          </a:p>
          <a:p>
            <a:pPr algn="just"/>
            <a:r>
              <a:rPr lang="vi-VN" sz="1600" dirty="0">
                <a:solidFill>
                  <a:schemeClr val="tx1"/>
                </a:solidFill>
              </a:rPr>
              <a:t>Ban Thường vụ Tỉnh Đoàn đã lựa chọn, chỉ đạo 6 đơn vị tổ chức đại hội điểm và bầu trực tiếp bí thư tại đại hội cấp cơ sở theo các khối, đối tượng: Khối trường cao đẳng, đại học; khối xã; khối phường; khối công nhân; khối công chức, viên chức và khối doanh nghiệp. Tính đến ngày 27/1, có 5/6 đại hội cấp cơ sở điểm cấp tỉnh đã hoàn thành, kết quả bầu bí thư trực tiếp tại đại hội đều đạt trên 95%.</a:t>
            </a:r>
          </a:p>
          <a:p>
            <a:pPr algn="just"/>
            <a:endParaRPr lang="vi-VN" sz="1600" dirty="0">
              <a:solidFill>
                <a:schemeClr val="tx1"/>
              </a:solidFill>
            </a:endParaRPr>
          </a:p>
          <a:p>
            <a:pPr algn="just"/>
            <a:r>
              <a:rPr lang="vi-VN" sz="1600" dirty="0">
                <a:solidFill>
                  <a:schemeClr val="tx1"/>
                </a:solidFill>
              </a:rPr>
              <a:t>Ban Thường vụ các huyện, thị, thành Đoàn và Đoàn trực thuộc đã chỉ đạo tổ chức 95/587 đại hội cấp cơ sở (đạt 16,2%).</a:t>
            </a:r>
          </a:p>
          <a:p>
            <a:pPr algn="just"/>
            <a:endParaRPr lang="vi-VN" sz="1600" dirty="0">
              <a:solidFill>
                <a:schemeClr val="tx1"/>
              </a:solidFill>
            </a:endParaRPr>
          </a:p>
          <a:p>
            <a:pPr algn="just"/>
            <a:r>
              <a:rPr lang="vi-VN" sz="1600" dirty="0">
                <a:solidFill>
                  <a:schemeClr val="tx1"/>
                </a:solidFill>
              </a:rPr>
              <a:t>Tại hội nghị, các đơn vị đoàn đã thông tin về kết quả, tiến độ tổ chức đại hội Đoàn các cấp, đồng thời thảo luận làm rõ một số nội dung về việc tổ chức đại hội Đoàn các cấp về công tác chuẩn bị nhân sự, văn kiện, tuyên truyền, thi đua khen thưởng, đảm bảo công tác phòng, chống dịch Covid-19…</a:t>
            </a:r>
            <a:endParaRPr lang="en-US" sz="16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ctr"/>
            <a:r>
              <a:rPr lang="vi-VN" sz="1400" dirty="0" smtClean="0">
                <a:solidFill>
                  <a:schemeClr val="tx1"/>
                </a:solidFill>
              </a:rPr>
              <a:t>Tỉnh </a:t>
            </a:r>
            <a:r>
              <a:rPr lang="vi-VN" sz="1400" dirty="0">
                <a:solidFill>
                  <a:schemeClr val="tx1"/>
                </a:solidFill>
              </a:rPr>
              <a:t>đoàn Quảng Ninh tạo tổ chức Lễ ra quân Tháng Thanh </a:t>
            </a:r>
            <a:r>
              <a:rPr lang="vi-VN" sz="1400" dirty="0" smtClean="0">
                <a:solidFill>
                  <a:schemeClr val="tx1"/>
                </a:solidFill>
              </a:rPr>
              <a:t>niên</a:t>
            </a:r>
            <a:r>
              <a:rPr lang="en-US" sz="1400" dirty="0" smtClean="0">
                <a:solidFill>
                  <a:schemeClr val="tx1"/>
                </a:solidFill>
              </a:rPr>
              <a:t> </a:t>
            </a:r>
            <a:r>
              <a:rPr lang="en-US" sz="1400" dirty="0" err="1" smtClean="0">
                <a:solidFill>
                  <a:schemeClr val="tx1"/>
                </a:solidFill>
              </a:rPr>
              <a:t>năm</a:t>
            </a:r>
            <a:r>
              <a:rPr lang="en-US" sz="1400" dirty="0" smtClean="0">
                <a:solidFill>
                  <a:schemeClr val="tx1"/>
                </a:solidFill>
              </a:rPr>
              <a:t> 2022</a:t>
            </a:r>
            <a:endParaRPr lang="en-US" sz="1400" dirty="0">
              <a:solidFill>
                <a:schemeClr val="tx1"/>
              </a:solidFill>
            </a:endParaRPr>
          </a:p>
        </p:txBody>
      </p:sp>
    </p:spTree>
    <p:extLst>
      <p:ext uri="{BB962C8B-B14F-4D97-AF65-F5344CB8AC3E}">
        <p14:creationId xmlns:p14="http://schemas.microsoft.com/office/powerpoint/2010/main" val="357050549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0245" name="AutoShape 5"/>
          <p:cNvSpPr>
            <a:spLocks noChangeArrowheads="1"/>
          </p:cNvSpPr>
          <p:nvPr/>
        </p:nvSpPr>
        <p:spPr bwMode="auto">
          <a:xfrm>
            <a:off x="1439863" y="307977"/>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smtClean="0">
                <a:solidFill>
                  <a:srgbClr val="FFFFFF"/>
                </a:solidFill>
              </a:rPr>
              <a:t>HƯỚNG TỚI ĐẠI HỘI ĐOÀN TOÀN TỈNH VÀ TOÀN QUỐC LẦN THỨ XII</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2" y="115797"/>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603252" y="1220636"/>
            <a:ext cx="6019800" cy="14350082"/>
          </a:xfrm>
          <a:prstGeom prst="rect">
            <a:avLst/>
          </a:prstGeom>
          <a:noFill/>
        </p:spPr>
        <p:txBody>
          <a:bodyPr wrap="square" rtlCol="0">
            <a:spAutoFit/>
          </a:bodyPr>
          <a:lstStyle/>
          <a:p>
            <a:pPr algn="just">
              <a:spcBef>
                <a:spcPts val="300"/>
              </a:spcBef>
              <a:spcAft>
                <a:spcPts val="300"/>
              </a:spcAft>
            </a:pPr>
            <a:r>
              <a:rPr lang="vi-VN" sz="1400" dirty="0">
                <a:solidFill>
                  <a:schemeClr val="tx1"/>
                </a:solidFill>
              </a:rPr>
              <a:t>Cũng tại chương trình, Ban Thường vụ Tỉnh Đoàn đã phát động thi đua chào mừng đại hội đoàn các cấp, tiến tới Đại hội Đoàn toàn tỉnh và Đại hội Đoàn toàn quốc lần thứ XII, nhiệm kỳ 2022-2027 với 4 nội dung trọng tâm: Tổ chức Đoàn các cấp trong thời gian tới cần tiếp tục khắc phục khó khăn, thử thách, sáng tạo, linh hoạt với những cách làm, mô hình mới, hiệu quả trong hoạt động; ĐVTN cần thường xuyên tu dưỡng đạo đức cách mạng, bồi đắp lý tưởng, sống có trách nhiệm với gia đình, xã hội và đất nước; tuổi trẻ toàn tỉnh cần tăng cường tổ chức các phong trào thi đua lập thành tích chào mừng đại hội đoàn các cấp, tiến tới Đại hội Đoàn toàn tỉnh và Đại hội Đoàn toàn quốc lần thứ XII, trên mọi lĩnh vực của đời sống xã hội, mang đậm dấu ấn thanh niên và tạo sức lan tỏa mạnh mẽ trong cộng đồng; trong xây dựng Đoàn và tham gia xây dựng Đảng, hệ thống chính trị, các cấp bộ Đoàn cần tập trung xây dựng tổ chức bộ máy, đội ngũ cán bộ và cơ chế vận hành đáp ứng yêu cầu phát triển.</a:t>
            </a: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500" dirty="0" smtClean="0">
              <a:solidFill>
                <a:schemeClr val="tx1"/>
              </a:solidFill>
            </a:endParaRPr>
          </a:p>
          <a:p>
            <a:pPr algn="just">
              <a:spcBef>
                <a:spcPts val="300"/>
              </a:spcBef>
              <a:spcAft>
                <a:spcPts val="300"/>
              </a:spcAft>
            </a:pPr>
            <a:endParaRPr lang="en-US" sz="1500" dirty="0">
              <a:solidFill>
                <a:schemeClr val="tx1"/>
              </a:solidFill>
            </a:endParaRPr>
          </a:p>
          <a:p>
            <a:pPr algn="just">
              <a:spcBef>
                <a:spcPts val="300"/>
              </a:spcBef>
              <a:spcAft>
                <a:spcPts val="300"/>
              </a:spcAft>
            </a:pPr>
            <a:r>
              <a:rPr lang="vi-VN" sz="1300" i="1" dirty="0" smtClean="0">
                <a:solidFill>
                  <a:srgbClr val="C00000"/>
                </a:solidFill>
              </a:rPr>
              <a:t>Đại </a:t>
            </a:r>
            <a:r>
              <a:rPr lang="vi-VN" sz="1300" i="1" dirty="0">
                <a:solidFill>
                  <a:srgbClr val="C00000"/>
                </a:solidFill>
              </a:rPr>
              <a:t>diện lãnh đạo Ban Dân vận Tỉnh ủy, lãnh đạo Tỉnh Đoàn, đơn vị đoàn trực thuộc phát động thi đua chào mừng đại hội đoàn các cấp, Đại hội Đoàn toàn tỉnh và Đại hội Đoàn toàn quốc lần thứ XII, nhiệm kỳ </a:t>
            </a:r>
            <a:r>
              <a:rPr lang="vi-VN" sz="1300" i="1" dirty="0" smtClean="0">
                <a:solidFill>
                  <a:srgbClr val="C00000"/>
                </a:solidFill>
              </a:rPr>
              <a:t>2022-2027.</a:t>
            </a:r>
            <a:endParaRPr lang="en-US" sz="1300" i="1" dirty="0" smtClean="0">
              <a:solidFill>
                <a:srgbClr val="C00000"/>
              </a:solidFill>
            </a:endParaRPr>
          </a:p>
          <a:p>
            <a:pPr algn="just">
              <a:spcBef>
                <a:spcPts val="300"/>
              </a:spcBef>
              <a:spcAft>
                <a:spcPts val="300"/>
              </a:spcAft>
            </a:pPr>
            <a:r>
              <a:rPr lang="en-US" sz="1500" dirty="0" err="1" smtClean="0">
                <a:solidFill>
                  <a:schemeClr val="tx1"/>
                </a:solidFill>
              </a:rPr>
              <a:t>Nguồn</a:t>
            </a:r>
            <a:r>
              <a:rPr lang="en-US" sz="1500" dirty="0">
                <a:solidFill>
                  <a:schemeClr val="tx1"/>
                </a:solidFill>
              </a:rPr>
              <a:t>: </a:t>
            </a:r>
            <a:r>
              <a:rPr lang="en-US" sz="1500" i="1" dirty="0">
                <a:solidFill>
                  <a:schemeClr val="tx1"/>
                </a:solidFill>
              </a:rPr>
              <a:t>https://tinhdoanquangninh.vn/tinh-doan-phat-dong-thi-dua-chao-mung-dai-hoi-doan-cac-cap-nhiem-ky-2022-2027/</a:t>
            </a: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spcBef>
                <a:spcPts val="300"/>
              </a:spcBef>
              <a:spcAft>
                <a:spcPts val="300"/>
              </a:spcAft>
            </a:pPr>
            <a:endParaRPr lang="en-US" sz="1400" dirty="0" smtClean="0">
              <a:solidFill>
                <a:schemeClr val="tx1"/>
              </a:solidFill>
            </a:endParaRPr>
          </a:p>
          <a:p>
            <a:pPr algn="just">
              <a:spcBef>
                <a:spcPts val="300"/>
              </a:spcBef>
              <a:spcAft>
                <a:spcPts val="300"/>
              </a:spcAft>
            </a:pPr>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ctr"/>
            <a:r>
              <a:rPr lang="vi-VN" sz="1400" dirty="0" smtClean="0">
                <a:solidFill>
                  <a:schemeClr val="tx1"/>
                </a:solidFill>
              </a:rPr>
              <a:t>Tỉnh </a:t>
            </a:r>
            <a:r>
              <a:rPr lang="vi-VN" sz="1400" dirty="0">
                <a:solidFill>
                  <a:schemeClr val="tx1"/>
                </a:solidFill>
              </a:rPr>
              <a:t>đoàn Quảng Ninh tạo tổ chức Lễ ra quân Tháng Thanh </a:t>
            </a:r>
            <a:r>
              <a:rPr lang="vi-VN" sz="1400" dirty="0" smtClean="0">
                <a:solidFill>
                  <a:schemeClr val="tx1"/>
                </a:solidFill>
              </a:rPr>
              <a:t>niên</a:t>
            </a:r>
            <a:r>
              <a:rPr lang="en-US" sz="1400" dirty="0" smtClean="0">
                <a:solidFill>
                  <a:schemeClr val="tx1"/>
                </a:solidFill>
              </a:rPr>
              <a:t> </a:t>
            </a:r>
            <a:r>
              <a:rPr lang="en-US" sz="1400" dirty="0" err="1" smtClean="0">
                <a:solidFill>
                  <a:schemeClr val="tx1"/>
                </a:solidFill>
              </a:rPr>
              <a:t>năm</a:t>
            </a:r>
            <a:r>
              <a:rPr lang="en-US" sz="1400" dirty="0" smtClean="0">
                <a:solidFill>
                  <a:schemeClr val="tx1"/>
                </a:solidFill>
              </a:rPr>
              <a:t> 2022</a:t>
            </a:r>
            <a:endParaRPr lang="en-US" sz="1400" dirty="0">
              <a:solidFill>
                <a:schemeClr val="tx1"/>
              </a:solidFill>
            </a:endParaRPr>
          </a:p>
        </p:txBody>
      </p:sp>
      <p:pic>
        <p:nvPicPr>
          <p:cNvPr id="2" name="Picture 1"/>
          <p:cNvPicPr>
            <a:picLocks noChangeAspect="1"/>
          </p:cNvPicPr>
          <p:nvPr/>
        </p:nvPicPr>
        <p:blipFill rotWithShape="1">
          <a:blip r:embed="rId4"/>
          <a:srcRect b="8696"/>
          <a:stretch/>
        </p:blipFill>
        <p:spPr>
          <a:xfrm>
            <a:off x="838200" y="4114800"/>
            <a:ext cx="5105400" cy="3122426"/>
          </a:xfrm>
          <a:prstGeom prst="rect">
            <a:avLst/>
          </a:prstGeom>
        </p:spPr>
      </p:pic>
    </p:spTree>
    <p:extLst>
      <p:ext uri="{BB962C8B-B14F-4D97-AF65-F5344CB8AC3E}">
        <p14:creationId xmlns:p14="http://schemas.microsoft.com/office/powerpoint/2010/main" val="226019520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1"/>
          <p:cNvGrpSpPr>
            <a:grpSpLocks/>
          </p:cNvGrpSpPr>
          <p:nvPr/>
        </p:nvGrpSpPr>
        <p:grpSpPr bwMode="auto">
          <a:xfrm>
            <a:off x="1143002" y="8426455"/>
            <a:ext cx="5180013" cy="725488"/>
            <a:chOff x="720" y="5308"/>
            <a:chExt cx="3263" cy="457"/>
          </a:xfrm>
        </p:grpSpPr>
        <p:sp>
          <p:nvSpPr>
            <p:cNvPr id="11266"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solidFill>
                    <a:srgbClr val="000000"/>
                  </a:solidFill>
                </a:rPr>
                <a:t>Tài</a:t>
              </a:r>
              <a:r>
                <a:rPr lang="en-US" sz="1300" b="1" i="1" dirty="0">
                  <a:solidFill>
                    <a:srgbClr val="000000"/>
                  </a:solidFill>
                </a:rPr>
                <a:t> </a:t>
              </a:r>
              <a:r>
                <a:rPr lang="en-US" sz="1300" b="1" i="1" dirty="0" err="1">
                  <a:solidFill>
                    <a:srgbClr val="000000"/>
                  </a:solidFill>
                </a:rPr>
                <a:t>liệu</a:t>
              </a:r>
              <a:endParaRPr lang="en-US" sz="1300" b="1" i="1"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solidFill>
                    <a:srgbClr val="0070C0"/>
                  </a:solidFill>
                </a:rPr>
                <a:t>TỈNH ĐOÀN QUẢNG NINH</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1269" name="AutoShape 5"/>
          <p:cNvSpPr>
            <a:spLocks noChangeArrowheads="1"/>
          </p:cNvSpPr>
          <p:nvPr/>
        </p:nvSpPr>
        <p:spPr bwMode="auto">
          <a:xfrm>
            <a:off x="1649414" y="379415"/>
            <a:ext cx="4543425"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 KỶ NIỆM, TRUYỀN THỐNG THÁNG 3</a:t>
            </a: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1" y="79378"/>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271" name="Group 7"/>
          <p:cNvGrpSpPr>
            <a:grpSpLocks/>
          </p:cNvGrpSpPr>
          <p:nvPr/>
        </p:nvGrpSpPr>
        <p:grpSpPr bwMode="auto">
          <a:xfrm>
            <a:off x="838202" y="2590802"/>
            <a:ext cx="5332413" cy="915988"/>
            <a:chOff x="528" y="1632"/>
            <a:chExt cx="3359" cy="577"/>
          </a:xfrm>
        </p:grpSpPr>
        <p:sp>
          <p:nvSpPr>
            <p:cNvPr id="11272" name="AutoShape 8"/>
            <p:cNvSpPr>
              <a:spLocks noChangeArrowheads="1"/>
            </p:cNvSpPr>
            <p:nvPr/>
          </p:nvSpPr>
          <p:spPr bwMode="auto">
            <a:xfrm>
              <a:off x="528" y="1632"/>
              <a:ext cx="3359" cy="577"/>
            </a:xfrm>
            <a:prstGeom prst="roundRect">
              <a:avLst>
                <a:gd name="adj" fmla="val 17509"/>
              </a:avLst>
            </a:prstGeom>
            <a:gradFill rotWithShape="0">
              <a:gsLst>
                <a:gs pos="0">
                  <a:srgbClr val="333399"/>
                </a:gs>
                <a:gs pos="50000">
                  <a:srgbClr val="2F2F8D"/>
                </a:gs>
                <a:gs pos="100000">
                  <a:srgbClr val="33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273" name="Group 9"/>
            <p:cNvGrpSpPr>
              <a:grpSpLocks/>
            </p:cNvGrpSpPr>
            <p:nvPr/>
          </p:nvGrpSpPr>
          <p:grpSpPr bwMode="auto">
            <a:xfrm>
              <a:off x="536" y="1650"/>
              <a:ext cx="3347" cy="533"/>
              <a:chOff x="536" y="1650"/>
              <a:chExt cx="3347" cy="533"/>
            </a:xfrm>
          </p:grpSpPr>
          <p:sp>
            <p:nvSpPr>
              <p:cNvPr id="11274" name="AutoShape 10"/>
              <p:cNvSpPr>
                <a:spLocks noChangeArrowheads="1"/>
              </p:cNvSpPr>
              <p:nvPr/>
            </p:nvSpPr>
            <p:spPr bwMode="auto">
              <a:xfrm>
                <a:off x="536" y="2046"/>
                <a:ext cx="3347" cy="137"/>
              </a:xfrm>
              <a:prstGeom prst="roundRect">
                <a:avLst>
                  <a:gd name="adj" fmla="val 50000"/>
                </a:avLst>
              </a:prstGeom>
              <a:gradFill rotWithShape="0">
                <a:gsLst>
                  <a:gs pos="0">
                    <a:srgbClr val="333399">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5" name="AutoShape 11"/>
              <p:cNvSpPr>
                <a:spLocks noChangeArrowheads="1"/>
              </p:cNvSpPr>
              <p:nvPr/>
            </p:nvSpPr>
            <p:spPr bwMode="auto">
              <a:xfrm>
                <a:off x="536" y="1650"/>
                <a:ext cx="3347" cy="138"/>
              </a:xfrm>
              <a:prstGeom prst="roundRect">
                <a:avLst>
                  <a:gd name="adj" fmla="val 50000"/>
                </a:avLst>
              </a:prstGeom>
              <a:gradFill rotWithShape="0">
                <a:gsLst>
                  <a:gs pos="0">
                    <a:srgbClr val="FFFFFF"/>
                  </a:gs>
                  <a:gs pos="100000">
                    <a:srgbClr val="333399">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1276" name="Group 12"/>
          <p:cNvGrpSpPr>
            <a:grpSpLocks/>
          </p:cNvGrpSpPr>
          <p:nvPr/>
        </p:nvGrpSpPr>
        <p:grpSpPr bwMode="auto">
          <a:xfrm>
            <a:off x="838202" y="3505200"/>
            <a:ext cx="5332413" cy="1293813"/>
            <a:chOff x="528" y="2208"/>
            <a:chExt cx="3359" cy="815"/>
          </a:xfrm>
        </p:grpSpPr>
        <p:sp>
          <p:nvSpPr>
            <p:cNvPr id="11277" name="AutoShape 13"/>
            <p:cNvSpPr>
              <a:spLocks noChangeArrowheads="1"/>
            </p:cNvSpPr>
            <p:nvPr/>
          </p:nvSpPr>
          <p:spPr bwMode="auto">
            <a:xfrm>
              <a:off x="528" y="2208"/>
              <a:ext cx="3359" cy="815"/>
            </a:xfrm>
            <a:prstGeom prst="roundRect">
              <a:avLst>
                <a:gd name="adj" fmla="val 17509"/>
              </a:avLst>
            </a:prstGeom>
            <a:gradFill rotWithShape="0">
              <a:gsLst>
                <a:gs pos="0">
                  <a:srgbClr val="009999"/>
                </a:gs>
                <a:gs pos="50000">
                  <a:srgbClr val="008D8D"/>
                </a:gs>
                <a:gs pos="100000">
                  <a:srgbClr val="0099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278" name="Group 14"/>
            <p:cNvGrpSpPr>
              <a:grpSpLocks/>
            </p:cNvGrpSpPr>
            <p:nvPr/>
          </p:nvGrpSpPr>
          <p:grpSpPr bwMode="auto">
            <a:xfrm>
              <a:off x="536" y="2233"/>
              <a:ext cx="3347" cy="753"/>
              <a:chOff x="536" y="2233"/>
              <a:chExt cx="3347" cy="753"/>
            </a:xfrm>
          </p:grpSpPr>
          <p:sp>
            <p:nvSpPr>
              <p:cNvPr id="11279" name="AutoShape 15"/>
              <p:cNvSpPr>
                <a:spLocks noChangeArrowheads="1"/>
              </p:cNvSpPr>
              <p:nvPr/>
            </p:nvSpPr>
            <p:spPr bwMode="auto">
              <a:xfrm>
                <a:off x="536" y="2792"/>
                <a:ext cx="3347" cy="194"/>
              </a:xfrm>
              <a:prstGeom prst="roundRect">
                <a:avLst>
                  <a:gd name="adj" fmla="val 50000"/>
                </a:avLst>
              </a:prstGeom>
              <a:gradFill rotWithShape="0">
                <a:gsLst>
                  <a:gs pos="0">
                    <a:srgbClr val="009999">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0" name="AutoShape 16"/>
              <p:cNvSpPr>
                <a:spLocks noChangeArrowheads="1"/>
              </p:cNvSpPr>
              <p:nvPr/>
            </p:nvSpPr>
            <p:spPr bwMode="auto">
              <a:xfrm>
                <a:off x="536" y="2233"/>
                <a:ext cx="3347" cy="195"/>
              </a:xfrm>
              <a:prstGeom prst="roundRect">
                <a:avLst>
                  <a:gd name="adj" fmla="val 50000"/>
                </a:avLst>
              </a:prstGeom>
              <a:gradFill rotWithShape="0">
                <a:gsLst>
                  <a:gs pos="0">
                    <a:srgbClr val="FFFFFF"/>
                  </a:gs>
                  <a:gs pos="100000">
                    <a:srgbClr val="009999">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1281" name="Group 17"/>
          <p:cNvGrpSpPr>
            <a:grpSpLocks/>
          </p:cNvGrpSpPr>
          <p:nvPr/>
        </p:nvGrpSpPr>
        <p:grpSpPr bwMode="auto">
          <a:xfrm>
            <a:off x="838202" y="1752602"/>
            <a:ext cx="5332413" cy="915988"/>
            <a:chOff x="528" y="1104"/>
            <a:chExt cx="3359" cy="577"/>
          </a:xfrm>
        </p:grpSpPr>
        <p:sp>
          <p:nvSpPr>
            <p:cNvPr id="11282" name="AutoShape 18"/>
            <p:cNvSpPr>
              <a:spLocks noChangeArrowheads="1"/>
            </p:cNvSpPr>
            <p:nvPr/>
          </p:nvSpPr>
          <p:spPr bwMode="auto">
            <a:xfrm>
              <a:off x="528" y="1104"/>
              <a:ext cx="3359" cy="577"/>
            </a:xfrm>
            <a:prstGeom prst="roundRect">
              <a:avLst>
                <a:gd name="adj" fmla="val 17509"/>
              </a:avLst>
            </a:prstGeom>
            <a:gradFill rotWithShape="0">
              <a:gsLst>
                <a:gs pos="0">
                  <a:srgbClr val="BBE0E3"/>
                </a:gs>
                <a:gs pos="50000">
                  <a:srgbClr val="ACCED1"/>
                </a:gs>
                <a:gs pos="100000">
                  <a:srgbClr val="BBE0E3"/>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283" name="Group 19"/>
            <p:cNvGrpSpPr>
              <a:grpSpLocks/>
            </p:cNvGrpSpPr>
            <p:nvPr/>
          </p:nvGrpSpPr>
          <p:grpSpPr bwMode="auto">
            <a:xfrm>
              <a:off x="536" y="1122"/>
              <a:ext cx="3347" cy="533"/>
              <a:chOff x="536" y="1122"/>
              <a:chExt cx="3347" cy="533"/>
            </a:xfrm>
          </p:grpSpPr>
          <p:sp>
            <p:nvSpPr>
              <p:cNvPr id="11284" name="AutoShape 20"/>
              <p:cNvSpPr>
                <a:spLocks noChangeArrowheads="1"/>
              </p:cNvSpPr>
              <p:nvPr/>
            </p:nvSpPr>
            <p:spPr bwMode="auto">
              <a:xfrm>
                <a:off x="536" y="1518"/>
                <a:ext cx="3347" cy="137"/>
              </a:xfrm>
              <a:prstGeom prst="roundRect">
                <a:avLst>
                  <a:gd name="adj" fmla="val 50000"/>
                </a:avLst>
              </a:prstGeom>
              <a:gradFill rotWithShape="0">
                <a:gsLst>
                  <a:gs pos="0">
                    <a:srgbClr val="BBE0E3">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5" name="AutoShape 21"/>
              <p:cNvSpPr>
                <a:spLocks noChangeArrowheads="1"/>
              </p:cNvSpPr>
              <p:nvPr/>
            </p:nvSpPr>
            <p:spPr bwMode="auto">
              <a:xfrm>
                <a:off x="536" y="1122"/>
                <a:ext cx="3347" cy="138"/>
              </a:xfrm>
              <a:prstGeom prst="roundRect">
                <a:avLst>
                  <a:gd name="adj" fmla="val 50000"/>
                </a:avLst>
              </a:prstGeom>
              <a:gradFill rotWithShape="0">
                <a:gsLst>
                  <a:gs pos="0">
                    <a:srgbClr val="FFFFFF"/>
                  </a:gs>
                  <a:gs pos="100000">
                    <a:srgbClr val="BBE0E3">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1286" name="Text Box 22"/>
          <p:cNvSpPr txBox="1">
            <a:spLocks noChangeArrowheads="1"/>
          </p:cNvSpPr>
          <p:nvPr/>
        </p:nvSpPr>
        <p:spPr bwMode="auto">
          <a:xfrm>
            <a:off x="2057400" y="1981202"/>
            <a:ext cx="390207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Ngày truyền thống Bộ đội Biên phòng</a:t>
            </a:r>
          </a:p>
        </p:txBody>
      </p:sp>
      <p:sp>
        <p:nvSpPr>
          <p:cNvPr id="11287" name="Text Box 23"/>
          <p:cNvSpPr txBox="1">
            <a:spLocks noChangeArrowheads="1"/>
          </p:cNvSpPr>
          <p:nvPr/>
        </p:nvSpPr>
        <p:spPr bwMode="auto">
          <a:xfrm>
            <a:off x="1676400" y="2819402"/>
            <a:ext cx="451485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Ngày Biên phòng toàn dân</a:t>
            </a:r>
            <a:r>
              <a:rPr lang="en-US"/>
              <a:t> </a:t>
            </a:r>
          </a:p>
        </p:txBody>
      </p:sp>
      <p:sp>
        <p:nvSpPr>
          <p:cNvPr id="11288" name="Text Box 24"/>
          <p:cNvSpPr txBox="1">
            <a:spLocks noChangeArrowheads="1"/>
          </p:cNvSpPr>
          <p:nvPr/>
        </p:nvSpPr>
        <p:spPr bwMode="auto">
          <a:xfrm>
            <a:off x="1828800" y="3581403"/>
            <a:ext cx="4191000" cy="106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Ngày khởi nghĩa Hai Bà Trưn</a:t>
            </a:r>
            <a:r>
              <a:rPr lang="en-US" b="1">
                <a:solidFill>
                  <a:srgbClr val="FFFFFF"/>
                </a:solidFill>
              </a:rPr>
              <a:t>g</a:t>
            </a:r>
            <a:br>
              <a:rPr lang="en-US" b="1">
                <a:solidFill>
                  <a:srgbClr val="FFFFFF"/>
                </a:solidFill>
              </a:rPr>
            </a:br>
            <a:r>
              <a:rPr lang="vi-VN" b="1">
                <a:solidFill>
                  <a:srgbClr val="FFFFFF"/>
                </a:solidFill>
              </a:rPr>
              <a:t>(năm 40- 43 sau công nguyên)</a:t>
            </a:r>
          </a:p>
          <a:p>
            <a:pPr algn="ctr">
              <a:spcBef>
                <a:spcPts val="1125"/>
              </a:spcBef>
              <a:buClrTx/>
              <a:buFontTx/>
              <a:buNone/>
            </a:pPr>
            <a:r>
              <a:rPr lang="vi-VN" b="1">
                <a:solidFill>
                  <a:srgbClr val="FFFFFF"/>
                </a:solidFill>
              </a:rPr>
              <a:t>Ngày Quốc tế Phụ nữ</a:t>
            </a:r>
            <a:r>
              <a:rPr lang="en-US">
                <a:solidFill>
                  <a:srgbClr val="FFFFFF"/>
                </a:solidFill>
              </a:rPr>
              <a:t> </a:t>
            </a:r>
          </a:p>
        </p:txBody>
      </p:sp>
      <p:sp>
        <p:nvSpPr>
          <p:cNvPr id="11289" name="Text Box 25"/>
          <p:cNvSpPr txBox="1">
            <a:spLocks noChangeArrowheads="1"/>
          </p:cNvSpPr>
          <p:nvPr/>
        </p:nvSpPr>
        <p:spPr bwMode="auto">
          <a:xfrm>
            <a:off x="838202" y="1935165"/>
            <a:ext cx="114776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03/3/1959</a:t>
            </a:r>
            <a:r>
              <a:rPr lang="en-US">
                <a:solidFill>
                  <a:srgbClr val="FFFFFF"/>
                </a:solidFill>
              </a:rPr>
              <a:t> </a:t>
            </a:r>
          </a:p>
        </p:txBody>
      </p:sp>
      <p:sp>
        <p:nvSpPr>
          <p:cNvPr id="11290" name="Text Box 26"/>
          <p:cNvSpPr txBox="1">
            <a:spLocks noChangeArrowheads="1"/>
          </p:cNvSpPr>
          <p:nvPr/>
        </p:nvSpPr>
        <p:spPr bwMode="auto">
          <a:xfrm>
            <a:off x="914402" y="2819402"/>
            <a:ext cx="11668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03/3/1989</a:t>
            </a:r>
            <a:r>
              <a:rPr lang="en-US">
                <a:solidFill>
                  <a:srgbClr val="FFFFFF"/>
                </a:solidFill>
              </a:rPr>
              <a:t> </a:t>
            </a:r>
          </a:p>
        </p:txBody>
      </p:sp>
      <p:sp>
        <p:nvSpPr>
          <p:cNvPr id="11291" name="Text Box 27"/>
          <p:cNvSpPr txBox="1">
            <a:spLocks noChangeArrowheads="1"/>
          </p:cNvSpPr>
          <p:nvPr/>
        </p:nvSpPr>
        <p:spPr bwMode="auto">
          <a:xfrm>
            <a:off x="838200" y="3962402"/>
            <a:ext cx="11430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08/3</a:t>
            </a:r>
          </a:p>
        </p:txBody>
      </p:sp>
      <p:grpSp>
        <p:nvGrpSpPr>
          <p:cNvPr id="11292" name="Group 28"/>
          <p:cNvGrpSpPr>
            <a:grpSpLocks/>
          </p:cNvGrpSpPr>
          <p:nvPr/>
        </p:nvGrpSpPr>
        <p:grpSpPr bwMode="auto">
          <a:xfrm>
            <a:off x="838202" y="5638800"/>
            <a:ext cx="5332413" cy="1065213"/>
            <a:chOff x="528" y="3552"/>
            <a:chExt cx="3359" cy="671"/>
          </a:xfrm>
        </p:grpSpPr>
        <p:sp>
          <p:nvSpPr>
            <p:cNvPr id="11293" name="AutoShape 29"/>
            <p:cNvSpPr>
              <a:spLocks noChangeArrowheads="1"/>
            </p:cNvSpPr>
            <p:nvPr/>
          </p:nvSpPr>
          <p:spPr bwMode="auto">
            <a:xfrm>
              <a:off x="528" y="3552"/>
              <a:ext cx="3359" cy="671"/>
            </a:xfrm>
            <a:prstGeom prst="roundRect">
              <a:avLst>
                <a:gd name="adj" fmla="val 17509"/>
              </a:avLst>
            </a:prstGeom>
            <a:gradFill rotWithShape="0">
              <a:gsLst>
                <a:gs pos="0">
                  <a:srgbClr val="333399"/>
                </a:gs>
                <a:gs pos="50000">
                  <a:srgbClr val="2F2F8D"/>
                </a:gs>
                <a:gs pos="100000">
                  <a:srgbClr val="3333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294" name="Group 30"/>
            <p:cNvGrpSpPr>
              <a:grpSpLocks/>
            </p:cNvGrpSpPr>
            <p:nvPr/>
          </p:nvGrpSpPr>
          <p:grpSpPr bwMode="auto">
            <a:xfrm>
              <a:off x="536" y="3573"/>
              <a:ext cx="3347" cy="620"/>
              <a:chOff x="536" y="3573"/>
              <a:chExt cx="3347" cy="620"/>
            </a:xfrm>
          </p:grpSpPr>
          <p:sp>
            <p:nvSpPr>
              <p:cNvPr id="11295" name="AutoShape 31"/>
              <p:cNvSpPr>
                <a:spLocks noChangeArrowheads="1"/>
              </p:cNvSpPr>
              <p:nvPr/>
            </p:nvSpPr>
            <p:spPr bwMode="auto">
              <a:xfrm>
                <a:off x="536" y="4033"/>
                <a:ext cx="3347" cy="160"/>
              </a:xfrm>
              <a:prstGeom prst="roundRect">
                <a:avLst>
                  <a:gd name="adj" fmla="val 50000"/>
                </a:avLst>
              </a:prstGeom>
              <a:gradFill rotWithShape="0">
                <a:gsLst>
                  <a:gs pos="0">
                    <a:srgbClr val="333399">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96" name="AutoShape 32"/>
              <p:cNvSpPr>
                <a:spLocks noChangeArrowheads="1"/>
              </p:cNvSpPr>
              <p:nvPr/>
            </p:nvSpPr>
            <p:spPr bwMode="auto">
              <a:xfrm>
                <a:off x="536" y="3573"/>
                <a:ext cx="3347" cy="160"/>
              </a:xfrm>
              <a:prstGeom prst="roundRect">
                <a:avLst>
                  <a:gd name="adj" fmla="val 50000"/>
                </a:avLst>
              </a:prstGeom>
              <a:gradFill rotWithShape="0">
                <a:gsLst>
                  <a:gs pos="0">
                    <a:srgbClr val="FFFFFF"/>
                  </a:gs>
                  <a:gs pos="100000">
                    <a:srgbClr val="333399">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11297" name="Group 33"/>
          <p:cNvGrpSpPr>
            <a:grpSpLocks/>
          </p:cNvGrpSpPr>
          <p:nvPr/>
        </p:nvGrpSpPr>
        <p:grpSpPr bwMode="auto">
          <a:xfrm>
            <a:off x="838202" y="4800600"/>
            <a:ext cx="5332413" cy="836613"/>
            <a:chOff x="528" y="3024"/>
            <a:chExt cx="3359" cy="527"/>
          </a:xfrm>
        </p:grpSpPr>
        <p:sp>
          <p:nvSpPr>
            <p:cNvPr id="11298" name="AutoShape 34"/>
            <p:cNvSpPr>
              <a:spLocks noChangeArrowheads="1"/>
            </p:cNvSpPr>
            <p:nvPr/>
          </p:nvSpPr>
          <p:spPr bwMode="auto">
            <a:xfrm>
              <a:off x="528" y="3024"/>
              <a:ext cx="3359" cy="527"/>
            </a:xfrm>
            <a:prstGeom prst="roundRect">
              <a:avLst>
                <a:gd name="adj" fmla="val 17509"/>
              </a:avLst>
            </a:prstGeom>
            <a:gradFill rotWithShape="0">
              <a:gsLst>
                <a:gs pos="0">
                  <a:srgbClr val="BBE0E3"/>
                </a:gs>
                <a:gs pos="50000">
                  <a:srgbClr val="ACCED1"/>
                </a:gs>
                <a:gs pos="100000">
                  <a:srgbClr val="BBE0E3"/>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299" name="Group 35"/>
            <p:cNvGrpSpPr>
              <a:grpSpLocks/>
            </p:cNvGrpSpPr>
            <p:nvPr/>
          </p:nvGrpSpPr>
          <p:grpSpPr bwMode="auto">
            <a:xfrm>
              <a:off x="536" y="3040"/>
              <a:ext cx="3347" cy="487"/>
              <a:chOff x="536" y="3040"/>
              <a:chExt cx="3347" cy="487"/>
            </a:xfrm>
          </p:grpSpPr>
          <p:sp>
            <p:nvSpPr>
              <p:cNvPr id="11300" name="AutoShape 36"/>
              <p:cNvSpPr>
                <a:spLocks noChangeArrowheads="1"/>
              </p:cNvSpPr>
              <p:nvPr/>
            </p:nvSpPr>
            <p:spPr bwMode="auto">
              <a:xfrm>
                <a:off x="536" y="3402"/>
                <a:ext cx="3347" cy="125"/>
              </a:xfrm>
              <a:prstGeom prst="roundRect">
                <a:avLst>
                  <a:gd name="adj" fmla="val 50000"/>
                </a:avLst>
              </a:prstGeom>
              <a:gradFill rotWithShape="0">
                <a:gsLst>
                  <a:gs pos="0">
                    <a:srgbClr val="BBE0E3">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1" name="AutoShape 37"/>
              <p:cNvSpPr>
                <a:spLocks noChangeArrowheads="1"/>
              </p:cNvSpPr>
              <p:nvPr/>
            </p:nvSpPr>
            <p:spPr bwMode="auto">
              <a:xfrm>
                <a:off x="536" y="3040"/>
                <a:ext cx="3347" cy="125"/>
              </a:xfrm>
              <a:prstGeom prst="roundRect">
                <a:avLst>
                  <a:gd name="adj" fmla="val 50000"/>
                </a:avLst>
              </a:prstGeom>
              <a:gradFill rotWithShape="0">
                <a:gsLst>
                  <a:gs pos="0">
                    <a:srgbClr val="FFFFFF"/>
                  </a:gs>
                  <a:gs pos="100000">
                    <a:srgbClr val="BBE0E3">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1302" name="Text Box 38"/>
          <p:cNvSpPr txBox="1">
            <a:spLocks noChangeArrowheads="1"/>
          </p:cNvSpPr>
          <p:nvPr/>
        </p:nvSpPr>
        <p:spPr bwMode="auto">
          <a:xfrm>
            <a:off x="1752600" y="4953002"/>
            <a:ext cx="4343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Ngày Quốc tế Hạnh phúc</a:t>
            </a:r>
            <a:r>
              <a:rPr lang="en-US">
                <a:solidFill>
                  <a:srgbClr val="FFFFFF"/>
                </a:solidFill>
              </a:rPr>
              <a:t> </a:t>
            </a:r>
          </a:p>
        </p:txBody>
      </p:sp>
      <p:sp>
        <p:nvSpPr>
          <p:cNvPr id="11303" name="Text Box 39"/>
          <p:cNvSpPr txBox="1">
            <a:spLocks noChangeArrowheads="1"/>
          </p:cNvSpPr>
          <p:nvPr/>
        </p:nvSpPr>
        <p:spPr bwMode="auto">
          <a:xfrm>
            <a:off x="1828800" y="5867400"/>
            <a:ext cx="42672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Ngày thành lập Đoàn thanh niên</a:t>
            </a:r>
            <a:r>
              <a:rPr lang="en-US" b="1">
                <a:solidFill>
                  <a:srgbClr val="FFFFFF"/>
                </a:solidFill>
              </a:rPr>
              <a:t/>
            </a:r>
            <a:br>
              <a:rPr lang="en-US" b="1">
                <a:solidFill>
                  <a:srgbClr val="FFFFFF"/>
                </a:solidFill>
              </a:rPr>
            </a:br>
            <a:r>
              <a:rPr lang="vi-VN" b="1">
                <a:solidFill>
                  <a:srgbClr val="FFFFFF"/>
                </a:solidFill>
              </a:rPr>
              <a:t> Cộng sản Hồ Chí Minh</a:t>
            </a:r>
            <a:r>
              <a:rPr lang="en-US" b="1">
                <a:solidFill>
                  <a:srgbClr val="FFFFFF"/>
                </a:solidFill>
              </a:rPr>
              <a:t> </a:t>
            </a:r>
          </a:p>
        </p:txBody>
      </p:sp>
      <p:sp>
        <p:nvSpPr>
          <p:cNvPr id="11304" name="Text Box 40"/>
          <p:cNvSpPr txBox="1">
            <a:spLocks noChangeArrowheads="1"/>
          </p:cNvSpPr>
          <p:nvPr/>
        </p:nvSpPr>
        <p:spPr bwMode="auto">
          <a:xfrm>
            <a:off x="762002" y="5029202"/>
            <a:ext cx="14843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20/3/2013</a:t>
            </a:r>
            <a:r>
              <a:rPr lang="en-US">
                <a:solidFill>
                  <a:srgbClr val="FFFFFF"/>
                </a:solidFill>
              </a:rPr>
              <a:t> </a:t>
            </a:r>
          </a:p>
        </p:txBody>
      </p:sp>
      <p:sp>
        <p:nvSpPr>
          <p:cNvPr id="11305" name="Text Box 41"/>
          <p:cNvSpPr txBox="1">
            <a:spLocks noChangeArrowheads="1"/>
          </p:cNvSpPr>
          <p:nvPr/>
        </p:nvSpPr>
        <p:spPr bwMode="auto">
          <a:xfrm>
            <a:off x="914400" y="5867402"/>
            <a:ext cx="12192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26/3/1931</a:t>
            </a:r>
            <a:r>
              <a:rPr lang="en-US">
                <a:solidFill>
                  <a:srgbClr val="FFFFFF"/>
                </a:solidFill>
              </a:rPr>
              <a:t> </a:t>
            </a:r>
          </a:p>
        </p:txBody>
      </p:sp>
      <p:grpSp>
        <p:nvGrpSpPr>
          <p:cNvPr id="11306" name="Group 42"/>
          <p:cNvGrpSpPr>
            <a:grpSpLocks/>
          </p:cNvGrpSpPr>
          <p:nvPr/>
        </p:nvGrpSpPr>
        <p:grpSpPr bwMode="auto">
          <a:xfrm>
            <a:off x="838202" y="6705602"/>
            <a:ext cx="5332413" cy="915988"/>
            <a:chOff x="528" y="4224"/>
            <a:chExt cx="3359" cy="577"/>
          </a:xfrm>
        </p:grpSpPr>
        <p:sp>
          <p:nvSpPr>
            <p:cNvPr id="11307" name="AutoShape 43"/>
            <p:cNvSpPr>
              <a:spLocks noChangeArrowheads="1"/>
            </p:cNvSpPr>
            <p:nvPr/>
          </p:nvSpPr>
          <p:spPr bwMode="auto">
            <a:xfrm>
              <a:off x="528" y="4224"/>
              <a:ext cx="3359" cy="577"/>
            </a:xfrm>
            <a:prstGeom prst="roundRect">
              <a:avLst>
                <a:gd name="adj" fmla="val 17509"/>
              </a:avLst>
            </a:prstGeom>
            <a:gradFill rotWithShape="0">
              <a:gsLst>
                <a:gs pos="0">
                  <a:srgbClr val="009999"/>
                </a:gs>
                <a:gs pos="50000">
                  <a:srgbClr val="008D8D"/>
                </a:gs>
                <a:gs pos="100000">
                  <a:srgbClr val="009999"/>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308" name="Group 44"/>
            <p:cNvGrpSpPr>
              <a:grpSpLocks/>
            </p:cNvGrpSpPr>
            <p:nvPr/>
          </p:nvGrpSpPr>
          <p:grpSpPr bwMode="auto">
            <a:xfrm>
              <a:off x="536" y="4242"/>
              <a:ext cx="3347" cy="533"/>
              <a:chOff x="536" y="4242"/>
              <a:chExt cx="3347" cy="533"/>
            </a:xfrm>
          </p:grpSpPr>
          <p:sp>
            <p:nvSpPr>
              <p:cNvPr id="11309" name="AutoShape 45"/>
              <p:cNvSpPr>
                <a:spLocks noChangeArrowheads="1"/>
              </p:cNvSpPr>
              <p:nvPr/>
            </p:nvSpPr>
            <p:spPr bwMode="auto">
              <a:xfrm>
                <a:off x="536" y="4638"/>
                <a:ext cx="3347" cy="137"/>
              </a:xfrm>
              <a:prstGeom prst="roundRect">
                <a:avLst>
                  <a:gd name="adj" fmla="val 50000"/>
                </a:avLst>
              </a:prstGeom>
              <a:gradFill rotWithShape="0">
                <a:gsLst>
                  <a:gs pos="0">
                    <a:srgbClr val="009999">
                      <a:alpha val="0"/>
                    </a:srgbClr>
                  </a:gs>
                  <a:gs pos="100000">
                    <a:srgbClr val="FFFFFF"/>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10" name="AutoShape 46"/>
              <p:cNvSpPr>
                <a:spLocks noChangeArrowheads="1"/>
              </p:cNvSpPr>
              <p:nvPr/>
            </p:nvSpPr>
            <p:spPr bwMode="auto">
              <a:xfrm>
                <a:off x="536" y="4242"/>
                <a:ext cx="3347" cy="138"/>
              </a:xfrm>
              <a:prstGeom prst="roundRect">
                <a:avLst>
                  <a:gd name="adj" fmla="val 50000"/>
                </a:avLst>
              </a:prstGeom>
              <a:gradFill rotWithShape="0">
                <a:gsLst>
                  <a:gs pos="0">
                    <a:srgbClr val="FFFFFF"/>
                  </a:gs>
                  <a:gs pos="100000">
                    <a:srgbClr val="009999">
                      <a:alpha val="0"/>
                    </a:srgbClr>
                  </a:gs>
                </a:gsLst>
                <a:lin ang="54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11311" name="Text Box 47"/>
          <p:cNvSpPr txBox="1">
            <a:spLocks noChangeArrowheads="1"/>
          </p:cNvSpPr>
          <p:nvPr/>
        </p:nvSpPr>
        <p:spPr bwMode="auto">
          <a:xfrm>
            <a:off x="990600" y="6934202"/>
            <a:ext cx="11430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27/3/1946</a:t>
            </a:r>
            <a:r>
              <a:rPr lang="en-US">
                <a:solidFill>
                  <a:srgbClr val="FFFFFF"/>
                </a:solidFill>
              </a:rPr>
              <a:t> </a:t>
            </a:r>
          </a:p>
        </p:txBody>
      </p:sp>
      <p:sp>
        <p:nvSpPr>
          <p:cNvPr id="11312" name="Text Box 48"/>
          <p:cNvSpPr txBox="1">
            <a:spLocks noChangeArrowheads="1"/>
          </p:cNvSpPr>
          <p:nvPr/>
        </p:nvSpPr>
        <p:spPr bwMode="auto">
          <a:xfrm>
            <a:off x="1828800" y="6934202"/>
            <a:ext cx="41910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imes New Roman" pitchFamily="16" charset="0"/>
                <a:cs typeface="Times New Roman" pitchFamily="16" charset="0"/>
              </a:defRPr>
            </a:lvl9pPr>
          </a:lstStyle>
          <a:p>
            <a:pPr algn="ctr">
              <a:spcBef>
                <a:spcPts val="1125"/>
              </a:spcBef>
              <a:buClrTx/>
              <a:buFontTx/>
              <a:buNone/>
            </a:pPr>
            <a:r>
              <a:rPr lang="vi-VN" b="1">
                <a:solidFill>
                  <a:srgbClr val="FFFFFF"/>
                </a:solidFill>
              </a:rPr>
              <a:t>Ngày Thể thao Việt Nam</a:t>
            </a:r>
            <a:r>
              <a:rPr lang="en-US">
                <a:solidFill>
                  <a:srgbClr val="FFFFFF"/>
                </a:solidFill>
              </a:rPr>
              <a:t>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649414" y="379415"/>
            <a:ext cx="4543425"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 </a:t>
            </a:r>
            <a:r>
              <a:rPr lang="en-US" sz="2000" b="1" dirty="0" smtClean="0">
                <a:solidFill>
                  <a:srgbClr val="FFFFFF"/>
                </a:solidFill>
              </a:rPr>
              <a:t>ĐỊNH HƯỚNG TUYÊN TRUYỀN</a:t>
            </a:r>
            <a:endParaRPr lang="en-US" sz="2000" b="1" dirty="0">
              <a:solidFill>
                <a:srgbClr val="FFFFFF"/>
              </a:solidFill>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1" y="79378"/>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57200" y="1439927"/>
            <a:ext cx="5865815" cy="7232749"/>
          </a:xfrm>
          <a:prstGeom prst="rect">
            <a:avLst/>
          </a:prstGeom>
          <a:noFill/>
        </p:spPr>
        <p:txBody>
          <a:bodyPr wrap="square" rtlCol="0">
            <a:spAutoFit/>
          </a:bodyPr>
          <a:lstStyle/>
          <a:p>
            <a:pPr algn="just"/>
            <a:r>
              <a:rPr lang="de-DE" sz="1600" b="1" i="1" dirty="0" smtClean="0">
                <a:solidFill>
                  <a:schemeClr val="tx1"/>
                </a:solidFill>
              </a:rPr>
              <a:t>1.1</a:t>
            </a:r>
            <a:r>
              <a:rPr lang="de-DE" sz="1600" b="1" i="1" dirty="0">
                <a:solidFill>
                  <a:schemeClr val="tx1"/>
                </a:solidFill>
              </a:rPr>
              <a:t>. Tổ chức tuyên truyền kỷ niệm ngày thành lập Đảng cộng sản Việt Nam, truyền thống của Đoàn TNCS Hồ Chí Minh và tuổi trẻ Việt Nam.</a:t>
            </a:r>
            <a:endParaRPr lang="en-US" sz="1600" dirty="0">
              <a:solidFill>
                <a:schemeClr val="tx1"/>
              </a:solidFill>
            </a:endParaRPr>
          </a:p>
          <a:p>
            <a:pPr algn="just"/>
            <a:r>
              <a:rPr lang="vi-VN" sz="1600" dirty="0">
                <a:solidFill>
                  <a:schemeClr val="tx1"/>
                </a:solidFill>
              </a:rPr>
              <a:t>- Nội dung: Tuyên truyền về lịch sử, truyền thống </a:t>
            </a:r>
            <a:r>
              <a:rPr lang="de-DE" sz="1600" dirty="0" smtClean="0">
                <a:solidFill>
                  <a:schemeClr val="tx1"/>
                </a:solidFill>
              </a:rPr>
              <a:t>92 </a:t>
            </a:r>
            <a:r>
              <a:rPr lang="de-DE" sz="1600" dirty="0">
                <a:solidFill>
                  <a:schemeClr val="tx1"/>
                </a:solidFill>
              </a:rPr>
              <a:t>năm ngày thành lập Đảng cộng sản Việt Nam, </a:t>
            </a:r>
            <a:r>
              <a:rPr lang="en-US" sz="1600" dirty="0" smtClean="0">
                <a:solidFill>
                  <a:schemeClr val="tx1"/>
                </a:solidFill>
              </a:rPr>
              <a:t>91</a:t>
            </a:r>
            <a:r>
              <a:rPr lang="vi-VN" sz="1600" dirty="0" smtClean="0">
                <a:solidFill>
                  <a:schemeClr val="tx1"/>
                </a:solidFill>
              </a:rPr>
              <a:t> </a:t>
            </a:r>
            <a:r>
              <a:rPr lang="vi-VN" sz="1600" dirty="0">
                <a:solidFill>
                  <a:schemeClr val="tx1"/>
                </a:solidFill>
              </a:rPr>
              <a:t>năm </a:t>
            </a:r>
            <a:r>
              <a:rPr lang="de-DE" sz="1600" dirty="0">
                <a:solidFill>
                  <a:schemeClr val="tx1"/>
                </a:solidFill>
              </a:rPr>
              <a:t>ngày thành lập </a:t>
            </a:r>
            <a:r>
              <a:rPr lang="vi-VN" sz="1600" dirty="0">
                <a:solidFill>
                  <a:schemeClr val="tx1"/>
                </a:solidFill>
              </a:rPr>
              <a:t>Đoàn TNCS Hồ Chí Minh; </a:t>
            </a:r>
            <a:r>
              <a:rPr lang="de-DE" sz="1600" dirty="0">
                <a:solidFill>
                  <a:schemeClr val="tx1"/>
                </a:solidFill>
              </a:rPr>
              <a:t>về ý nghĩa của Tháng Thanh </a:t>
            </a:r>
            <a:r>
              <a:rPr lang="de-DE" sz="1600" dirty="0" smtClean="0">
                <a:solidFill>
                  <a:schemeClr val="tx1"/>
                </a:solidFill>
              </a:rPr>
              <a:t>niên; tuyên truyền kết quả công tác Đoàn và phong trào thanh thiếu nhi ở cơ sở trong nhiệm kỳ; các công trình, phần việc thanh niên tiêu biểu đem lại lợi ích cho cộng đồng trong nhiệm kỳ 2017-2022, phương hướng, nhiệm vụ trong nhiệm kỳ tới; công tác chuẩn bị, kết quả và kinh nghiệm tổ chức đại hội đoàn các cấp; các hoạt động, phong trào thi đua của các cấp bộ đoàn và tuổi trẻ toàn tỉnh chào mừng Đại hội</a:t>
            </a:r>
            <a:endParaRPr lang="en-US" sz="1600" dirty="0">
              <a:solidFill>
                <a:schemeClr val="tx1"/>
              </a:solidFill>
            </a:endParaRPr>
          </a:p>
          <a:p>
            <a:pPr algn="just"/>
            <a:r>
              <a:rPr lang="de-DE" sz="1600" dirty="0" smtClean="0">
                <a:solidFill>
                  <a:schemeClr val="tx1"/>
                </a:solidFill>
              </a:rPr>
              <a:t>- Hình </a:t>
            </a:r>
            <a:r>
              <a:rPr lang="de-DE" sz="1600" dirty="0">
                <a:solidFill>
                  <a:schemeClr val="tx1"/>
                </a:solidFill>
              </a:rPr>
              <a:t>thức: </a:t>
            </a:r>
            <a:r>
              <a:rPr lang="vi-VN" sz="1600" dirty="0">
                <a:solidFill>
                  <a:schemeClr val="tx1"/>
                </a:solidFill>
              </a:rPr>
              <a:t>Tổ chức </a:t>
            </a:r>
            <a:r>
              <a:rPr lang="de-DE" sz="1600" dirty="0">
                <a:solidFill>
                  <a:schemeClr val="tx1"/>
                </a:solidFill>
              </a:rPr>
              <a:t>tuyên truyền dưới hình thức </a:t>
            </a:r>
            <a:r>
              <a:rPr lang="vi-VN" sz="1600" dirty="0" smtClean="0">
                <a:solidFill>
                  <a:schemeClr val="tx1"/>
                </a:solidFill>
              </a:rPr>
              <a:t>lồng </a:t>
            </a:r>
            <a:r>
              <a:rPr lang="vi-VN" sz="1600" dirty="0">
                <a:solidFill>
                  <a:schemeClr val="tx1"/>
                </a:solidFill>
              </a:rPr>
              <a:t>ghép sinh hoạt </a:t>
            </a:r>
            <a:r>
              <a:rPr lang="vi-VN" sz="1600" dirty="0" smtClean="0">
                <a:solidFill>
                  <a:schemeClr val="tx1"/>
                </a:solidFill>
              </a:rPr>
              <a:t>đoàn</a:t>
            </a:r>
            <a:r>
              <a:rPr lang="en-US" sz="1600" dirty="0" smtClean="0">
                <a:solidFill>
                  <a:schemeClr val="tx1"/>
                </a:solidFill>
              </a:rPr>
              <a:t> </a:t>
            </a:r>
            <a:r>
              <a:rPr lang="en-US" sz="1600" dirty="0" err="1" smtClean="0">
                <a:solidFill>
                  <a:schemeClr val="tx1"/>
                </a:solidFill>
              </a:rPr>
              <a:t>với</a:t>
            </a:r>
            <a:r>
              <a:rPr lang="en-US" sz="1600" dirty="0" smtClean="0">
                <a:solidFill>
                  <a:schemeClr val="tx1"/>
                </a:solidFill>
              </a:rPr>
              <a:t>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ứng</a:t>
            </a:r>
            <a:r>
              <a:rPr lang="en-US" sz="1600" dirty="0" smtClean="0">
                <a:solidFill>
                  <a:schemeClr val="tx1"/>
                </a:solidFill>
              </a:rPr>
              <a:t> </a:t>
            </a:r>
            <a:r>
              <a:rPr lang="en-US" sz="1600" dirty="0" err="1" smtClean="0">
                <a:solidFill>
                  <a:schemeClr val="tx1"/>
                </a:solidFill>
              </a:rPr>
              <a:t>dụng</a:t>
            </a:r>
            <a:r>
              <a:rPr lang="en-US" sz="1600" dirty="0" smtClean="0">
                <a:solidFill>
                  <a:schemeClr val="tx1"/>
                </a:solidFill>
              </a:rPr>
              <a:t> </a:t>
            </a:r>
            <a:r>
              <a:rPr lang="en-US" sz="1600" dirty="0" err="1" smtClean="0">
                <a:solidFill>
                  <a:schemeClr val="tx1"/>
                </a:solidFill>
              </a:rPr>
              <a:t>số</a:t>
            </a:r>
            <a:r>
              <a:rPr lang="en-US" sz="1600" dirty="0" smtClean="0">
                <a:solidFill>
                  <a:schemeClr val="tx1"/>
                </a:solidFill>
              </a:rPr>
              <a:t>, </a:t>
            </a:r>
            <a:r>
              <a:rPr lang="en-US" sz="1600" dirty="0" err="1" smtClean="0">
                <a:solidFill>
                  <a:schemeClr val="tx1"/>
                </a:solidFill>
              </a:rPr>
              <a:t>mạng</a:t>
            </a:r>
            <a:r>
              <a:rPr lang="en-US" sz="1600" dirty="0" smtClean="0">
                <a:solidFill>
                  <a:schemeClr val="tx1"/>
                </a:solidFill>
              </a:rPr>
              <a:t> </a:t>
            </a:r>
            <a:r>
              <a:rPr lang="en-US" sz="1600" dirty="0" err="1" smtClean="0">
                <a:solidFill>
                  <a:schemeClr val="tx1"/>
                </a:solidFill>
              </a:rPr>
              <a:t>xã</a:t>
            </a:r>
            <a:r>
              <a:rPr lang="en-US" sz="1600" dirty="0" smtClean="0">
                <a:solidFill>
                  <a:schemeClr val="tx1"/>
                </a:solidFill>
              </a:rPr>
              <a:t> </a:t>
            </a:r>
            <a:r>
              <a:rPr lang="en-US" sz="1600" dirty="0" err="1" smtClean="0">
                <a:solidFill>
                  <a:schemeClr val="tx1"/>
                </a:solidFill>
              </a:rPr>
              <a:t>hội</a:t>
            </a:r>
            <a:r>
              <a:rPr lang="en-US" sz="1600" dirty="0" smtClean="0">
                <a:solidFill>
                  <a:schemeClr val="tx1"/>
                </a:solidFill>
              </a:rPr>
              <a:t>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a:t>
            </a:r>
            <a:r>
              <a:rPr lang="en-US" sz="1600" dirty="0" err="1" smtClean="0">
                <a:solidFill>
                  <a:schemeClr val="tx1"/>
                </a:solidFill>
              </a:rPr>
              <a:t>Duy</a:t>
            </a:r>
            <a:r>
              <a:rPr lang="en-US" sz="1600" dirty="0" smtClean="0">
                <a:solidFill>
                  <a:schemeClr val="tx1"/>
                </a:solidFill>
              </a:rPr>
              <a:t> </a:t>
            </a:r>
            <a:r>
              <a:rPr lang="en-US" sz="1600" dirty="0" err="1" smtClean="0">
                <a:solidFill>
                  <a:schemeClr val="tx1"/>
                </a:solidFill>
              </a:rPr>
              <a:t>trì</a:t>
            </a:r>
            <a:r>
              <a:rPr lang="en-US" sz="1600" dirty="0" smtClean="0">
                <a:solidFill>
                  <a:schemeClr val="tx1"/>
                </a:solidFill>
              </a:rPr>
              <a:t> </a:t>
            </a:r>
            <a:r>
              <a:rPr lang="en-US" sz="1600" dirty="0" err="1" smtClean="0">
                <a:solidFill>
                  <a:schemeClr val="tx1"/>
                </a:solidFill>
              </a:rPr>
              <a:t>và</a:t>
            </a:r>
            <a:r>
              <a:rPr lang="en-US" sz="1600" dirty="0" smtClean="0">
                <a:solidFill>
                  <a:schemeClr val="tx1"/>
                </a:solidFill>
              </a:rPr>
              <a:t> </a:t>
            </a:r>
            <a:r>
              <a:rPr lang="en-US" sz="1600" dirty="0" err="1" smtClean="0">
                <a:solidFill>
                  <a:schemeClr val="tx1"/>
                </a:solidFill>
              </a:rPr>
              <a:t>nhân</a:t>
            </a:r>
            <a:r>
              <a:rPr lang="en-US" sz="1600" dirty="0" smtClean="0">
                <a:solidFill>
                  <a:schemeClr val="tx1"/>
                </a:solidFill>
              </a:rPr>
              <a:t> </a:t>
            </a:r>
            <a:r>
              <a:rPr lang="en-US" sz="1600" dirty="0" err="1" smtClean="0">
                <a:solidFill>
                  <a:schemeClr val="tx1"/>
                </a:solidFill>
              </a:rPr>
              <a:t>rộng</a:t>
            </a:r>
            <a:r>
              <a:rPr lang="en-US" sz="1600" dirty="0" smtClean="0">
                <a:solidFill>
                  <a:schemeClr val="tx1"/>
                </a:solidFill>
              </a:rPr>
              <a:t> </a:t>
            </a:r>
            <a:r>
              <a:rPr lang="en-US" sz="1600" dirty="0" err="1" smtClean="0">
                <a:solidFill>
                  <a:schemeClr val="tx1"/>
                </a:solidFill>
              </a:rPr>
              <a:t>mô</a:t>
            </a:r>
            <a:r>
              <a:rPr lang="en-US" sz="1600" dirty="0" smtClean="0">
                <a:solidFill>
                  <a:schemeClr val="tx1"/>
                </a:solidFill>
              </a:rPr>
              <a:t> </a:t>
            </a:r>
            <a:r>
              <a:rPr lang="en-US" sz="1600" dirty="0" err="1" smtClean="0">
                <a:solidFill>
                  <a:schemeClr val="tx1"/>
                </a:solidFill>
              </a:rPr>
              <a:t>hình</a:t>
            </a:r>
            <a:r>
              <a:rPr lang="en-US" sz="1600" dirty="0" smtClean="0">
                <a:solidFill>
                  <a:schemeClr val="tx1"/>
                </a:solidFill>
              </a:rPr>
              <a:t> </a:t>
            </a:r>
            <a:r>
              <a:rPr lang="en-US" sz="1600" dirty="0" err="1" smtClean="0">
                <a:solidFill>
                  <a:schemeClr val="tx1"/>
                </a:solidFill>
              </a:rPr>
              <a:t>thiếu</a:t>
            </a:r>
            <a:r>
              <a:rPr lang="en-US" sz="1600" dirty="0" smtClean="0">
                <a:solidFill>
                  <a:schemeClr val="tx1"/>
                </a:solidFill>
              </a:rPr>
              <a:t> </a:t>
            </a:r>
            <a:r>
              <a:rPr lang="en-US" sz="1600" dirty="0" err="1" smtClean="0">
                <a:solidFill>
                  <a:schemeClr val="tx1"/>
                </a:solidFill>
              </a:rPr>
              <a:t>nhi</a:t>
            </a:r>
            <a:r>
              <a:rPr lang="en-US" sz="1600" dirty="0" smtClean="0">
                <a:solidFill>
                  <a:schemeClr val="tx1"/>
                </a:solidFill>
              </a:rPr>
              <a:t> </a:t>
            </a:r>
            <a:r>
              <a:rPr lang="en-US" sz="1600" dirty="0" err="1" smtClean="0">
                <a:solidFill>
                  <a:schemeClr val="tx1"/>
                </a:solidFill>
              </a:rPr>
              <a:t>tham</a:t>
            </a:r>
            <a:r>
              <a:rPr lang="en-US" sz="1600" dirty="0" smtClean="0">
                <a:solidFill>
                  <a:schemeClr val="tx1"/>
                </a:solidFill>
              </a:rPr>
              <a:t> </a:t>
            </a:r>
            <a:r>
              <a:rPr lang="en-US" sz="1600" dirty="0" err="1" smtClean="0">
                <a:solidFill>
                  <a:schemeClr val="tx1"/>
                </a:solidFill>
              </a:rPr>
              <a:t>gia</a:t>
            </a:r>
            <a:r>
              <a:rPr lang="en-US" sz="1600" dirty="0" smtClean="0">
                <a:solidFill>
                  <a:schemeClr val="tx1"/>
                </a:solidFill>
              </a:rPr>
              <a:t>, </a:t>
            </a:r>
            <a:r>
              <a:rPr lang="en-US" sz="1600" dirty="0" err="1" smtClean="0">
                <a:solidFill>
                  <a:schemeClr val="tx1"/>
                </a:solidFill>
              </a:rPr>
              <a:t>giới</a:t>
            </a:r>
            <a:r>
              <a:rPr lang="en-US" sz="1600" dirty="0" smtClean="0">
                <a:solidFill>
                  <a:schemeClr val="tx1"/>
                </a:solidFill>
              </a:rPr>
              <a:t> </a:t>
            </a:r>
            <a:r>
              <a:rPr lang="en-US" sz="1600" dirty="0" err="1" smtClean="0">
                <a:solidFill>
                  <a:schemeClr val="tx1"/>
                </a:solidFill>
              </a:rPr>
              <a:t>thiệu</a:t>
            </a:r>
            <a:r>
              <a:rPr lang="en-US" sz="1600" dirty="0" smtClean="0">
                <a:solidFill>
                  <a:schemeClr val="tx1"/>
                </a:solidFill>
              </a:rPr>
              <a:t>, </a:t>
            </a:r>
            <a:r>
              <a:rPr lang="en-US" sz="1600" dirty="0" err="1" smtClean="0">
                <a:solidFill>
                  <a:schemeClr val="tx1"/>
                </a:solidFill>
              </a:rPr>
              <a:t>quảng</a:t>
            </a:r>
            <a:r>
              <a:rPr lang="en-US" sz="1600" dirty="0" smtClean="0">
                <a:solidFill>
                  <a:schemeClr val="tx1"/>
                </a:solidFill>
              </a:rPr>
              <a:t> </a:t>
            </a:r>
            <a:r>
              <a:rPr lang="en-US" sz="1600" dirty="0" err="1" smtClean="0">
                <a:solidFill>
                  <a:schemeClr val="tx1"/>
                </a:solidFill>
              </a:rPr>
              <a:t>bá</a:t>
            </a:r>
            <a:r>
              <a:rPr lang="en-US" sz="1600" dirty="0" smtClean="0">
                <a:solidFill>
                  <a:schemeClr val="tx1"/>
                </a:solidFill>
              </a:rPr>
              <a:t> </a:t>
            </a:r>
            <a:r>
              <a:rPr lang="en-US" sz="1600" dirty="0" err="1" smtClean="0">
                <a:solidFill>
                  <a:schemeClr val="tx1"/>
                </a:solidFill>
              </a:rPr>
              <a:t>về</a:t>
            </a:r>
            <a:r>
              <a:rPr lang="en-US" sz="1600" dirty="0" smtClean="0">
                <a:solidFill>
                  <a:schemeClr val="tx1"/>
                </a:solidFill>
              </a:rPr>
              <a:t> di </a:t>
            </a:r>
            <a:r>
              <a:rPr lang="en-US" sz="1600" dirty="0" err="1" smtClean="0">
                <a:solidFill>
                  <a:schemeClr val="tx1"/>
                </a:solidFill>
              </a:rPr>
              <a:t>tích</a:t>
            </a:r>
            <a:r>
              <a:rPr lang="en-US" sz="1600" dirty="0" smtClean="0">
                <a:solidFill>
                  <a:schemeClr val="tx1"/>
                </a:solidFill>
              </a:rPr>
              <a:t> </a:t>
            </a:r>
            <a:r>
              <a:rPr lang="en-US" sz="1600" dirty="0" err="1" smtClean="0">
                <a:solidFill>
                  <a:schemeClr val="tx1"/>
                </a:solidFill>
              </a:rPr>
              <a:t>lịch</a:t>
            </a:r>
            <a:r>
              <a:rPr lang="en-US" sz="1600" dirty="0" smtClean="0">
                <a:solidFill>
                  <a:schemeClr val="tx1"/>
                </a:solidFill>
              </a:rPr>
              <a:t> </a:t>
            </a:r>
            <a:r>
              <a:rPr lang="en-US" sz="1600" dirty="0" err="1" smtClean="0">
                <a:solidFill>
                  <a:schemeClr val="tx1"/>
                </a:solidFill>
              </a:rPr>
              <a:t>sử</a:t>
            </a:r>
            <a:r>
              <a:rPr lang="en-US" sz="1600" dirty="0" smtClean="0">
                <a:solidFill>
                  <a:schemeClr val="tx1"/>
                </a:solidFill>
              </a:rPr>
              <a:t>, </a:t>
            </a:r>
            <a:r>
              <a:rPr lang="en-US" sz="1600" dirty="0" err="1" smtClean="0">
                <a:solidFill>
                  <a:schemeClr val="tx1"/>
                </a:solidFill>
              </a:rPr>
              <a:t>văn</a:t>
            </a:r>
            <a:r>
              <a:rPr lang="en-US" sz="1600" dirty="0" smtClean="0">
                <a:solidFill>
                  <a:schemeClr val="tx1"/>
                </a:solidFill>
              </a:rPr>
              <a:t> </a:t>
            </a:r>
            <a:r>
              <a:rPr lang="en-US" sz="1600" dirty="0" err="1" smtClean="0">
                <a:solidFill>
                  <a:schemeClr val="tx1"/>
                </a:solidFill>
              </a:rPr>
              <a:t>hóa</a:t>
            </a:r>
            <a:r>
              <a:rPr lang="en-US" sz="1600" dirty="0" smtClean="0">
                <a:solidFill>
                  <a:schemeClr val="tx1"/>
                </a:solidFill>
              </a:rPr>
              <a:t> </a:t>
            </a:r>
            <a:r>
              <a:rPr lang="en-US" sz="1600" dirty="0" err="1" smtClean="0">
                <a:solidFill>
                  <a:schemeClr val="tx1"/>
                </a:solidFill>
              </a:rPr>
              <a:t>của</a:t>
            </a:r>
            <a:r>
              <a:rPr lang="en-US" sz="1600" dirty="0" smtClean="0">
                <a:solidFill>
                  <a:schemeClr val="tx1"/>
                </a:solidFill>
              </a:rPr>
              <a:t> </a:t>
            </a:r>
            <a:r>
              <a:rPr lang="en-US" sz="1600" dirty="0" err="1" smtClean="0">
                <a:solidFill>
                  <a:schemeClr val="tx1"/>
                </a:solidFill>
              </a:rPr>
              <a:t>địa</a:t>
            </a:r>
            <a:r>
              <a:rPr lang="en-US" sz="1600" dirty="0" smtClean="0">
                <a:solidFill>
                  <a:schemeClr val="tx1"/>
                </a:solidFill>
              </a:rPr>
              <a:t> </a:t>
            </a:r>
            <a:r>
              <a:rPr lang="en-US" sz="1600" dirty="0" err="1" smtClean="0">
                <a:solidFill>
                  <a:schemeClr val="tx1"/>
                </a:solidFill>
              </a:rPr>
              <a:t>phương</a:t>
            </a:r>
            <a:r>
              <a:rPr lang="en-US" sz="1600" dirty="0" smtClean="0">
                <a:solidFill>
                  <a:schemeClr val="tx1"/>
                </a:solidFill>
              </a:rPr>
              <a:t>, </a:t>
            </a:r>
            <a:r>
              <a:rPr lang="en-US" sz="1600" dirty="0" err="1" smtClean="0">
                <a:solidFill>
                  <a:schemeClr val="tx1"/>
                </a:solidFill>
              </a:rPr>
              <a:t>đất</a:t>
            </a:r>
            <a:r>
              <a:rPr lang="en-US" sz="1600" dirty="0" smtClean="0">
                <a:solidFill>
                  <a:schemeClr val="tx1"/>
                </a:solidFill>
              </a:rPr>
              <a:t> </a:t>
            </a:r>
            <a:r>
              <a:rPr lang="en-US" sz="1600" dirty="0" err="1" smtClean="0">
                <a:solidFill>
                  <a:schemeClr val="tx1"/>
                </a:solidFill>
              </a:rPr>
              <a:t>nước</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hoạt</a:t>
            </a:r>
            <a:r>
              <a:rPr lang="en-US" sz="1600" dirty="0" smtClean="0">
                <a:solidFill>
                  <a:schemeClr val="tx1"/>
                </a:solidFill>
              </a:rPr>
              <a:t> </a:t>
            </a:r>
            <a:r>
              <a:rPr lang="en-US" sz="1600" dirty="0" err="1" smtClean="0">
                <a:solidFill>
                  <a:schemeClr val="tx1"/>
                </a:solidFill>
              </a:rPr>
              <a:t>động</a:t>
            </a:r>
            <a:r>
              <a:rPr lang="en-US" sz="1600" dirty="0" smtClean="0">
                <a:solidFill>
                  <a:schemeClr val="tx1"/>
                </a:solidFill>
              </a:rPr>
              <a:t> </a:t>
            </a:r>
            <a:r>
              <a:rPr lang="en-US" sz="1600" dirty="0" err="1" smtClean="0">
                <a:solidFill>
                  <a:schemeClr val="tx1"/>
                </a:solidFill>
              </a:rPr>
              <a:t>về</a:t>
            </a:r>
            <a:r>
              <a:rPr lang="en-US" sz="1600" dirty="0" smtClean="0">
                <a:solidFill>
                  <a:schemeClr val="tx1"/>
                </a:solidFill>
              </a:rPr>
              <a:t> </a:t>
            </a:r>
            <a:r>
              <a:rPr lang="en-US" sz="1600" dirty="0" err="1" smtClean="0">
                <a:solidFill>
                  <a:schemeClr val="tx1"/>
                </a:solidFill>
              </a:rPr>
              <a:t>nguồn</a:t>
            </a:r>
            <a:r>
              <a:rPr lang="en-US" sz="1600" dirty="0" smtClean="0">
                <a:solidFill>
                  <a:schemeClr val="tx1"/>
                </a:solidFill>
              </a:rPr>
              <a:t>, </a:t>
            </a:r>
            <a:r>
              <a:rPr lang="en-US" sz="1600" dirty="0" err="1" smtClean="0">
                <a:solidFill>
                  <a:schemeClr val="tx1"/>
                </a:solidFill>
              </a:rPr>
              <a:t>đến</a:t>
            </a:r>
            <a:r>
              <a:rPr lang="en-US" sz="1600" dirty="0" smtClean="0">
                <a:solidFill>
                  <a:schemeClr val="tx1"/>
                </a:solidFill>
              </a:rPr>
              <a:t> </a:t>
            </a:r>
            <a:r>
              <a:rPr lang="en-US" sz="1600" dirty="0" err="1" smtClean="0">
                <a:solidFill>
                  <a:schemeClr val="tx1"/>
                </a:solidFill>
              </a:rPr>
              <a:t>với</a:t>
            </a:r>
            <a:r>
              <a:rPr lang="en-US" sz="1600" dirty="0" smtClean="0">
                <a:solidFill>
                  <a:schemeClr val="tx1"/>
                </a:solidFill>
              </a:rPr>
              <a:t> </a:t>
            </a:r>
            <a:r>
              <a:rPr lang="en-US" sz="1600" dirty="0" err="1" smtClean="0">
                <a:solidFill>
                  <a:schemeClr val="tx1"/>
                </a:solidFill>
              </a:rPr>
              <a:t>địa</a:t>
            </a:r>
            <a:r>
              <a:rPr lang="en-US" sz="1600" dirty="0" smtClean="0">
                <a:solidFill>
                  <a:schemeClr val="tx1"/>
                </a:solidFill>
              </a:rPr>
              <a:t> </a:t>
            </a:r>
            <a:r>
              <a:rPr lang="en-US" sz="1600" dirty="0" err="1" smtClean="0">
                <a:solidFill>
                  <a:schemeClr val="tx1"/>
                </a:solidFill>
              </a:rPr>
              <a:t>danh</a:t>
            </a:r>
            <a:r>
              <a:rPr lang="en-US" sz="1600" dirty="0" smtClean="0">
                <a:solidFill>
                  <a:schemeClr val="tx1"/>
                </a:solidFill>
              </a:rPr>
              <a:t> </a:t>
            </a:r>
            <a:r>
              <a:rPr lang="en-US" sz="1600" dirty="0" err="1" smtClean="0">
                <a:solidFill>
                  <a:schemeClr val="tx1"/>
                </a:solidFill>
              </a:rPr>
              <a:t>lịch</a:t>
            </a:r>
            <a:r>
              <a:rPr lang="en-US" sz="1600" dirty="0" smtClean="0">
                <a:solidFill>
                  <a:schemeClr val="tx1"/>
                </a:solidFill>
              </a:rPr>
              <a:t> </a:t>
            </a:r>
            <a:r>
              <a:rPr lang="en-US" sz="1600" dirty="0" err="1" smtClean="0">
                <a:solidFill>
                  <a:schemeClr val="tx1"/>
                </a:solidFill>
              </a:rPr>
              <a:t>sử</a:t>
            </a:r>
            <a:r>
              <a:rPr lang="en-US" sz="1600" dirty="0" smtClean="0">
                <a:solidFill>
                  <a:schemeClr val="tx1"/>
                </a:solidFill>
              </a:rPr>
              <a:t>, </a:t>
            </a:r>
            <a:r>
              <a:rPr lang="en-US" sz="1600" dirty="0" err="1" smtClean="0">
                <a:solidFill>
                  <a:schemeClr val="tx1"/>
                </a:solidFill>
              </a:rPr>
              <a:t>đền</a:t>
            </a:r>
            <a:r>
              <a:rPr lang="en-US" sz="1600" dirty="0" smtClean="0">
                <a:solidFill>
                  <a:schemeClr val="tx1"/>
                </a:solidFill>
              </a:rPr>
              <a:t> </a:t>
            </a:r>
            <a:r>
              <a:rPr lang="en-US" sz="1600" dirty="0" err="1" smtClean="0">
                <a:solidFill>
                  <a:schemeClr val="tx1"/>
                </a:solidFill>
              </a:rPr>
              <a:t>ơn</a:t>
            </a:r>
            <a:r>
              <a:rPr lang="en-US" sz="1600" dirty="0" smtClean="0">
                <a:solidFill>
                  <a:schemeClr val="tx1"/>
                </a:solidFill>
              </a:rPr>
              <a:t> </a:t>
            </a:r>
            <a:r>
              <a:rPr lang="en-US" sz="1600" dirty="0" err="1" smtClean="0">
                <a:solidFill>
                  <a:schemeClr val="tx1"/>
                </a:solidFill>
              </a:rPr>
              <a:t>đáp</a:t>
            </a:r>
            <a:r>
              <a:rPr lang="en-US" sz="1600" dirty="0" smtClean="0">
                <a:solidFill>
                  <a:schemeClr val="tx1"/>
                </a:solidFill>
              </a:rPr>
              <a:t> </a:t>
            </a:r>
            <a:r>
              <a:rPr lang="en-US" sz="1600" dirty="0" err="1" smtClean="0">
                <a:solidFill>
                  <a:schemeClr val="tx1"/>
                </a:solidFill>
              </a:rPr>
              <a:t>nghĩa</a:t>
            </a:r>
            <a:r>
              <a:rPr lang="en-US" sz="1600" dirty="0" smtClean="0">
                <a:solidFill>
                  <a:schemeClr val="tx1"/>
                </a:solidFill>
              </a:rPr>
              <a:t>, </a:t>
            </a:r>
            <a:r>
              <a:rPr lang="en-US" sz="1600" dirty="0" err="1" smtClean="0">
                <a:solidFill>
                  <a:schemeClr val="tx1"/>
                </a:solidFill>
              </a:rPr>
              <a:t>tham</a:t>
            </a:r>
            <a:r>
              <a:rPr lang="en-US" sz="1600" dirty="0" smtClean="0">
                <a:solidFill>
                  <a:schemeClr val="tx1"/>
                </a:solidFill>
              </a:rPr>
              <a:t> </a:t>
            </a:r>
            <a:r>
              <a:rPr lang="en-US" sz="1600" dirty="0" err="1" smtClean="0">
                <a:solidFill>
                  <a:schemeClr val="tx1"/>
                </a:solidFill>
              </a:rPr>
              <a:t>gia</a:t>
            </a:r>
            <a:r>
              <a:rPr lang="en-US" sz="1600" dirty="0" smtClean="0">
                <a:solidFill>
                  <a:schemeClr val="tx1"/>
                </a:solidFill>
              </a:rPr>
              <a:t> </a:t>
            </a:r>
            <a:r>
              <a:rPr lang="en-US" sz="1600" dirty="0" err="1" smtClean="0">
                <a:solidFill>
                  <a:schemeClr val="tx1"/>
                </a:solidFill>
              </a:rPr>
              <a:t>bảo</a:t>
            </a:r>
            <a:r>
              <a:rPr lang="en-US" sz="1600" dirty="0" smtClean="0">
                <a:solidFill>
                  <a:schemeClr val="tx1"/>
                </a:solidFill>
              </a:rPr>
              <a:t> </a:t>
            </a:r>
            <a:r>
              <a:rPr lang="en-US" sz="1600" dirty="0" err="1" smtClean="0">
                <a:solidFill>
                  <a:schemeClr val="tx1"/>
                </a:solidFill>
              </a:rPr>
              <a:t>tồn</a:t>
            </a:r>
            <a:r>
              <a:rPr lang="en-US" sz="1600" dirty="0" smtClean="0">
                <a:solidFill>
                  <a:schemeClr val="tx1"/>
                </a:solidFill>
              </a:rPr>
              <a:t> </a:t>
            </a:r>
            <a:r>
              <a:rPr lang="en-US" sz="1600" dirty="0" err="1" smtClean="0">
                <a:solidFill>
                  <a:schemeClr val="tx1"/>
                </a:solidFill>
              </a:rPr>
              <a:t>cá</a:t>
            </a:r>
            <a:r>
              <a:rPr lang="en-US" sz="1600" dirty="0" smtClean="0">
                <a:solidFill>
                  <a:schemeClr val="tx1"/>
                </a:solidFill>
              </a:rPr>
              <a:t> </a:t>
            </a:r>
            <a:r>
              <a:rPr lang="en-US" sz="1600" dirty="0" err="1" smtClean="0">
                <a:solidFill>
                  <a:schemeClr val="tx1"/>
                </a:solidFill>
              </a:rPr>
              <a:t>giá</a:t>
            </a:r>
            <a:r>
              <a:rPr lang="en-US" sz="1600" dirty="0" smtClean="0">
                <a:solidFill>
                  <a:schemeClr val="tx1"/>
                </a:solidFill>
              </a:rPr>
              <a:t> </a:t>
            </a:r>
            <a:r>
              <a:rPr lang="en-US" sz="1600" dirty="0" err="1" smtClean="0">
                <a:solidFill>
                  <a:schemeClr val="tx1"/>
                </a:solidFill>
              </a:rPr>
              <a:t>trị</a:t>
            </a:r>
            <a:r>
              <a:rPr lang="en-US" sz="1600" dirty="0" smtClean="0">
                <a:solidFill>
                  <a:schemeClr val="tx1"/>
                </a:solidFill>
              </a:rPr>
              <a:t> </a:t>
            </a:r>
            <a:r>
              <a:rPr lang="en-US" sz="1600" dirty="0" err="1" smtClean="0">
                <a:solidFill>
                  <a:schemeClr val="tx1"/>
                </a:solidFill>
              </a:rPr>
              <a:t>văn</a:t>
            </a:r>
            <a:r>
              <a:rPr lang="en-US" sz="1600" dirty="0" smtClean="0">
                <a:solidFill>
                  <a:schemeClr val="tx1"/>
                </a:solidFill>
              </a:rPr>
              <a:t> </a:t>
            </a:r>
            <a:r>
              <a:rPr lang="en-US" sz="1600" dirty="0" err="1" smtClean="0">
                <a:solidFill>
                  <a:schemeClr val="tx1"/>
                </a:solidFill>
              </a:rPr>
              <a:t>hóa</a:t>
            </a:r>
            <a:r>
              <a:rPr lang="en-US" sz="1600" dirty="0" smtClean="0">
                <a:solidFill>
                  <a:schemeClr val="tx1"/>
                </a:solidFill>
              </a:rPr>
              <a:t>, </a:t>
            </a:r>
            <a:r>
              <a:rPr lang="en-US" sz="1600" dirty="0" err="1" smtClean="0">
                <a:solidFill>
                  <a:schemeClr val="tx1"/>
                </a:solidFill>
              </a:rPr>
              <a:t>lịch</a:t>
            </a:r>
            <a:r>
              <a:rPr lang="en-US" sz="1600" dirty="0" smtClean="0">
                <a:solidFill>
                  <a:schemeClr val="tx1"/>
                </a:solidFill>
              </a:rPr>
              <a:t> </a:t>
            </a:r>
            <a:r>
              <a:rPr lang="en-US" sz="1600" dirty="0" err="1" smtClean="0">
                <a:solidFill>
                  <a:schemeClr val="tx1"/>
                </a:solidFill>
              </a:rPr>
              <a:t>sử</a:t>
            </a:r>
            <a:r>
              <a:rPr lang="en-US" sz="1600" dirty="0" smtClean="0">
                <a:solidFill>
                  <a:schemeClr val="tx1"/>
                </a:solidFill>
              </a:rPr>
              <a:t> </a:t>
            </a:r>
            <a:r>
              <a:rPr lang="en-US" sz="1600" dirty="0" err="1" smtClean="0">
                <a:solidFill>
                  <a:schemeClr val="tx1"/>
                </a:solidFill>
              </a:rPr>
              <a:t>tại</a:t>
            </a:r>
            <a:r>
              <a:rPr lang="en-US" sz="1600" dirty="0" smtClean="0">
                <a:solidFill>
                  <a:schemeClr val="tx1"/>
                </a:solidFill>
              </a:rPr>
              <a:t>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địa</a:t>
            </a:r>
            <a:r>
              <a:rPr lang="en-US" sz="1600" dirty="0" smtClean="0">
                <a:solidFill>
                  <a:schemeClr val="tx1"/>
                </a:solidFill>
              </a:rPr>
              <a:t> </a:t>
            </a:r>
            <a:r>
              <a:rPr lang="en-US" sz="1600" dirty="0" err="1" smtClean="0">
                <a:solidFill>
                  <a:schemeClr val="tx1"/>
                </a:solidFill>
              </a:rPr>
              <a:t>phương</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chương</a:t>
            </a:r>
            <a:r>
              <a:rPr lang="en-US" sz="1600" dirty="0" smtClean="0">
                <a:solidFill>
                  <a:schemeClr val="tx1"/>
                </a:solidFill>
              </a:rPr>
              <a:t> </a:t>
            </a:r>
            <a:r>
              <a:rPr lang="en-US" sz="1600" dirty="0" err="1" smtClean="0">
                <a:solidFill>
                  <a:schemeClr val="tx1"/>
                </a:solidFill>
              </a:rPr>
              <a:t>trình</a:t>
            </a:r>
            <a:r>
              <a:rPr lang="en-US" sz="1600" dirty="0" smtClean="0">
                <a:solidFill>
                  <a:schemeClr val="tx1"/>
                </a:solidFill>
              </a:rPr>
              <a:t> </a:t>
            </a:r>
            <a:r>
              <a:rPr lang="en-US" sz="1600" dirty="0" err="1" smtClean="0">
                <a:solidFill>
                  <a:schemeClr val="tx1"/>
                </a:solidFill>
              </a:rPr>
              <a:t>tuyên</a:t>
            </a:r>
            <a:r>
              <a:rPr lang="en-US" sz="1600" dirty="0" smtClean="0">
                <a:solidFill>
                  <a:schemeClr val="tx1"/>
                </a:solidFill>
              </a:rPr>
              <a:t> </a:t>
            </a:r>
            <a:r>
              <a:rPr lang="en-US" sz="1600" dirty="0" err="1" smtClean="0">
                <a:solidFill>
                  <a:schemeClr val="tx1"/>
                </a:solidFill>
              </a:rPr>
              <a:t>dương</a:t>
            </a:r>
            <a:r>
              <a:rPr lang="en-US" sz="1600" dirty="0" smtClean="0">
                <a:solidFill>
                  <a:schemeClr val="tx1"/>
                </a:solidFill>
              </a:rPr>
              <a:t> </a:t>
            </a:r>
            <a:r>
              <a:rPr lang="en-US" sz="1600" dirty="0" err="1" smtClean="0">
                <a:solidFill>
                  <a:schemeClr val="tx1"/>
                </a:solidFill>
              </a:rPr>
              <a:t>Gương</a:t>
            </a:r>
            <a:r>
              <a:rPr lang="en-US" sz="1600" dirty="0" smtClean="0">
                <a:solidFill>
                  <a:schemeClr val="tx1"/>
                </a:solidFill>
              </a:rPr>
              <a:t> </a:t>
            </a:r>
            <a:r>
              <a:rPr lang="en-US" sz="1600" dirty="0" err="1" smtClean="0">
                <a:solidFill>
                  <a:schemeClr val="tx1"/>
                </a:solidFill>
              </a:rPr>
              <a:t>mặt</a:t>
            </a:r>
            <a:r>
              <a:rPr lang="en-US" sz="1600" dirty="0" smtClean="0">
                <a:solidFill>
                  <a:schemeClr val="tx1"/>
                </a:solidFill>
              </a:rPr>
              <a:t> </a:t>
            </a:r>
            <a:r>
              <a:rPr lang="en-US" sz="1600" dirty="0" err="1" smtClean="0">
                <a:solidFill>
                  <a:schemeClr val="tx1"/>
                </a:solidFill>
              </a:rPr>
              <a:t>trẻ</a:t>
            </a:r>
            <a:r>
              <a:rPr lang="en-US" sz="1600" dirty="0" smtClean="0">
                <a:solidFill>
                  <a:schemeClr val="tx1"/>
                </a:solidFill>
              </a:rPr>
              <a:t>, </a:t>
            </a:r>
            <a:r>
              <a:rPr lang="en-US" sz="1600" dirty="0" err="1" smtClean="0">
                <a:solidFill>
                  <a:schemeClr val="tx1"/>
                </a:solidFill>
              </a:rPr>
              <a:t>Tài</a:t>
            </a:r>
            <a:r>
              <a:rPr lang="en-US" sz="1600" dirty="0" smtClean="0">
                <a:solidFill>
                  <a:schemeClr val="tx1"/>
                </a:solidFill>
              </a:rPr>
              <a:t> </a:t>
            </a:r>
            <a:r>
              <a:rPr lang="en-US" sz="1600" dirty="0" err="1" smtClean="0">
                <a:solidFill>
                  <a:schemeClr val="tx1"/>
                </a:solidFill>
              </a:rPr>
              <a:t>năng</a:t>
            </a:r>
            <a:r>
              <a:rPr lang="en-US" sz="1600" dirty="0" smtClean="0">
                <a:solidFill>
                  <a:schemeClr val="tx1"/>
                </a:solidFill>
              </a:rPr>
              <a:t> </a:t>
            </a:r>
            <a:r>
              <a:rPr lang="en-US" sz="1600" dirty="0" err="1" smtClean="0">
                <a:solidFill>
                  <a:schemeClr val="tx1"/>
                </a:solidFill>
              </a:rPr>
              <a:t>trẻ</a:t>
            </a:r>
            <a:r>
              <a:rPr lang="en-US" sz="1600" dirty="0" smtClean="0">
                <a:solidFill>
                  <a:schemeClr val="tx1"/>
                </a:solidFill>
              </a:rPr>
              <a:t>; </a:t>
            </a:r>
            <a:r>
              <a:rPr lang="en-US" sz="1600" dirty="0" err="1" smtClean="0">
                <a:solidFill>
                  <a:schemeClr val="tx1"/>
                </a:solidFill>
              </a:rPr>
              <a:t>gặp</a:t>
            </a:r>
            <a:r>
              <a:rPr lang="en-US" sz="1600" dirty="0" smtClean="0">
                <a:solidFill>
                  <a:schemeClr val="tx1"/>
                </a:solidFill>
              </a:rPr>
              <a:t> </a:t>
            </a:r>
            <a:r>
              <a:rPr lang="en-US" sz="1600" dirty="0" err="1" smtClean="0">
                <a:solidFill>
                  <a:schemeClr val="tx1"/>
                </a:solidFill>
              </a:rPr>
              <a:t>gỡ</a:t>
            </a:r>
            <a:r>
              <a:rPr lang="en-US" sz="1600" dirty="0" smtClean="0">
                <a:solidFill>
                  <a:schemeClr val="tx1"/>
                </a:solidFill>
              </a:rPr>
              <a:t>, </a:t>
            </a:r>
            <a:r>
              <a:rPr lang="en-US" sz="1600" dirty="0" err="1" smtClean="0">
                <a:solidFill>
                  <a:schemeClr val="tx1"/>
                </a:solidFill>
              </a:rPr>
              <a:t>giao</a:t>
            </a:r>
            <a:r>
              <a:rPr lang="en-US" sz="1600" dirty="0" smtClean="0">
                <a:solidFill>
                  <a:schemeClr val="tx1"/>
                </a:solidFill>
              </a:rPr>
              <a:t> </a:t>
            </a:r>
            <a:r>
              <a:rPr lang="en-US" sz="1600" dirty="0" err="1" smtClean="0">
                <a:solidFill>
                  <a:schemeClr val="tx1"/>
                </a:solidFill>
              </a:rPr>
              <a:t>lưu</a:t>
            </a:r>
            <a:r>
              <a:rPr lang="en-US" sz="1600" dirty="0" smtClean="0">
                <a:solidFill>
                  <a:schemeClr val="tx1"/>
                </a:solidFill>
              </a:rPr>
              <a:t> </a:t>
            </a:r>
            <a:r>
              <a:rPr lang="en-US" sz="1600" dirty="0" err="1" smtClean="0">
                <a:solidFill>
                  <a:schemeClr val="tx1"/>
                </a:solidFill>
              </a:rPr>
              <a:t>với</a:t>
            </a:r>
            <a:r>
              <a:rPr lang="en-US" sz="1600" dirty="0" smtClean="0">
                <a:solidFill>
                  <a:schemeClr val="tx1"/>
                </a:solidFill>
              </a:rPr>
              <a:t>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đồng</a:t>
            </a:r>
            <a:r>
              <a:rPr lang="en-US" sz="1600" dirty="0" smtClean="0">
                <a:solidFill>
                  <a:schemeClr val="tx1"/>
                </a:solidFill>
              </a:rPr>
              <a:t> </a:t>
            </a:r>
            <a:r>
              <a:rPr lang="en-US" sz="1600" dirty="0" err="1" smtClean="0">
                <a:solidFill>
                  <a:schemeClr val="tx1"/>
                </a:solidFill>
              </a:rPr>
              <a:t>chí</a:t>
            </a:r>
            <a:r>
              <a:rPr lang="en-US" sz="1600" dirty="0" smtClean="0">
                <a:solidFill>
                  <a:schemeClr val="tx1"/>
                </a:solidFill>
              </a:rPr>
              <a:t> </a:t>
            </a:r>
            <a:r>
              <a:rPr lang="en-US" sz="1600" dirty="0" err="1" smtClean="0">
                <a:solidFill>
                  <a:schemeClr val="tx1"/>
                </a:solidFill>
              </a:rPr>
              <a:t>cựu</a:t>
            </a:r>
            <a:r>
              <a:rPr lang="en-US" sz="1600" dirty="0" smtClean="0">
                <a:solidFill>
                  <a:schemeClr val="tx1"/>
                </a:solidFill>
              </a:rPr>
              <a:t> </a:t>
            </a:r>
            <a:r>
              <a:rPr lang="en-US" sz="1600" dirty="0" err="1" smtClean="0">
                <a:solidFill>
                  <a:schemeClr val="tx1"/>
                </a:solidFill>
              </a:rPr>
              <a:t>cán</a:t>
            </a:r>
            <a:r>
              <a:rPr lang="en-US" sz="1600" dirty="0" smtClean="0">
                <a:solidFill>
                  <a:schemeClr val="tx1"/>
                </a:solidFill>
              </a:rPr>
              <a:t> </a:t>
            </a:r>
            <a:r>
              <a:rPr lang="en-US" sz="1600" dirty="0" err="1" smtClean="0">
                <a:solidFill>
                  <a:schemeClr val="tx1"/>
                </a:solidFill>
              </a:rPr>
              <a:t>bộ</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viên</a:t>
            </a:r>
            <a:r>
              <a:rPr lang="en-US" sz="1600" dirty="0" smtClean="0">
                <a:solidFill>
                  <a:schemeClr val="tx1"/>
                </a:solidFill>
              </a:rPr>
              <a:t> </a:t>
            </a:r>
            <a:r>
              <a:rPr lang="en-US" sz="1600" dirty="0" err="1" smtClean="0">
                <a:solidFill>
                  <a:schemeClr val="tx1"/>
                </a:solidFill>
              </a:rPr>
              <a:t>tiêu</a:t>
            </a:r>
            <a:r>
              <a:rPr lang="en-US" sz="1600" dirty="0" smtClean="0">
                <a:solidFill>
                  <a:schemeClr val="tx1"/>
                </a:solidFill>
              </a:rPr>
              <a:t> </a:t>
            </a:r>
            <a:r>
              <a:rPr lang="en-US" sz="1600" dirty="0" err="1" smtClean="0">
                <a:solidFill>
                  <a:schemeClr val="tx1"/>
                </a:solidFill>
              </a:rPr>
              <a:t>biểu</a:t>
            </a:r>
            <a:r>
              <a:rPr lang="en-US" sz="1600" dirty="0" smtClean="0">
                <a:solidFill>
                  <a:schemeClr val="tx1"/>
                </a:solidFill>
              </a:rPr>
              <a:t> qua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thời</a:t>
            </a:r>
            <a:r>
              <a:rPr lang="en-US" sz="1600" dirty="0" smtClean="0">
                <a:solidFill>
                  <a:schemeClr val="tx1"/>
                </a:solidFill>
              </a:rPr>
              <a:t> </a:t>
            </a:r>
            <a:r>
              <a:rPr lang="en-US" sz="1600" dirty="0" err="1" smtClean="0">
                <a:solidFill>
                  <a:schemeClr val="tx1"/>
                </a:solidFill>
              </a:rPr>
              <a:t>kỳ</a:t>
            </a:r>
            <a:r>
              <a:rPr lang="en-US" sz="1600" dirty="0" smtClean="0">
                <a:solidFill>
                  <a:schemeClr val="tx1"/>
                </a:solidFill>
              </a:rPr>
              <a:t>,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gương</a:t>
            </a:r>
            <a:r>
              <a:rPr lang="en-US" sz="1600" dirty="0" smtClean="0">
                <a:solidFill>
                  <a:schemeClr val="tx1"/>
                </a:solidFill>
              </a:rPr>
              <a:t> </a:t>
            </a:r>
            <a:r>
              <a:rPr lang="en-US" sz="1600" dirty="0" err="1" smtClean="0">
                <a:solidFill>
                  <a:schemeClr val="tx1"/>
                </a:solidFill>
              </a:rPr>
              <a:t>mặt</a:t>
            </a:r>
            <a:r>
              <a:rPr lang="en-US" sz="1600" dirty="0" smtClean="0">
                <a:solidFill>
                  <a:schemeClr val="tx1"/>
                </a:solidFill>
              </a:rPr>
              <a:t> </a:t>
            </a:r>
            <a:r>
              <a:rPr lang="en-US" sz="1600" dirty="0" err="1" smtClean="0">
                <a:solidFill>
                  <a:schemeClr val="tx1"/>
                </a:solidFill>
              </a:rPr>
              <a:t>trẻ</a:t>
            </a:r>
            <a:r>
              <a:rPr lang="en-US" sz="1600" dirty="0" smtClean="0">
                <a:solidFill>
                  <a:schemeClr val="tx1"/>
                </a:solidFill>
              </a:rPr>
              <a:t> </a:t>
            </a:r>
            <a:r>
              <a:rPr lang="en-US" sz="1600" dirty="0" err="1" smtClean="0">
                <a:solidFill>
                  <a:schemeClr val="tx1"/>
                </a:solidFill>
              </a:rPr>
              <a:t>tiêu</a:t>
            </a:r>
            <a:r>
              <a:rPr lang="en-US" sz="1600" dirty="0" smtClean="0">
                <a:solidFill>
                  <a:schemeClr val="tx1"/>
                </a:solidFill>
              </a:rPr>
              <a:t> </a:t>
            </a:r>
            <a:r>
              <a:rPr lang="en-US" sz="1600" dirty="0" err="1" smtClean="0">
                <a:solidFill>
                  <a:schemeClr val="tx1"/>
                </a:solidFill>
              </a:rPr>
              <a:t>biểu</a:t>
            </a:r>
            <a:r>
              <a:rPr lang="en-US" sz="1600" dirty="0" smtClean="0">
                <a:solidFill>
                  <a:schemeClr val="tx1"/>
                </a:solidFill>
              </a:rPr>
              <a:t> </a:t>
            </a:r>
            <a:r>
              <a:rPr lang="en-US" sz="1600" dirty="0" err="1" smtClean="0">
                <a:solidFill>
                  <a:schemeClr val="tx1"/>
                </a:solidFill>
              </a:rPr>
              <a:t>của</a:t>
            </a:r>
            <a:r>
              <a:rPr lang="en-US" sz="1600" dirty="0" smtClean="0">
                <a:solidFill>
                  <a:schemeClr val="tx1"/>
                </a:solidFill>
              </a:rPr>
              <a:t> </a:t>
            </a:r>
            <a:r>
              <a:rPr lang="en-US" sz="1600" dirty="0" err="1" smtClean="0">
                <a:solidFill>
                  <a:schemeClr val="tx1"/>
                </a:solidFill>
              </a:rPr>
              <a:t>địa</a:t>
            </a:r>
            <a:r>
              <a:rPr lang="en-US" sz="1600" dirty="0" smtClean="0">
                <a:solidFill>
                  <a:schemeClr val="tx1"/>
                </a:solidFill>
              </a:rPr>
              <a:t> </a:t>
            </a:r>
            <a:r>
              <a:rPr lang="en-US" sz="1600" dirty="0" err="1" smtClean="0">
                <a:solidFill>
                  <a:schemeClr val="tx1"/>
                </a:solidFill>
              </a:rPr>
              <a:t>phương</a:t>
            </a:r>
            <a:r>
              <a:rPr lang="en-US" sz="1600" dirty="0" smtClean="0">
                <a:solidFill>
                  <a:schemeClr val="tx1"/>
                </a:solidFill>
              </a:rPr>
              <a:t>, </a:t>
            </a:r>
            <a:r>
              <a:rPr lang="en-US" sz="1600" dirty="0" err="1" smtClean="0">
                <a:solidFill>
                  <a:schemeClr val="tx1"/>
                </a:solidFill>
              </a:rPr>
              <a:t>đơn</a:t>
            </a:r>
            <a:r>
              <a:rPr lang="en-US" sz="1600" dirty="0" smtClean="0">
                <a:solidFill>
                  <a:schemeClr val="tx1"/>
                </a:solidFill>
              </a:rPr>
              <a:t> </a:t>
            </a:r>
            <a:r>
              <a:rPr lang="en-US" sz="1600" dirty="0" err="1" smtClean="0">
                <a:solidFill>
                  <a:schemeClr val="tx1"/>
                </a:solidFill>
              </a:rPr>
              <a:t>vị</a:t>
            </a:r>
            <a:r>
              <a:rPr lang="en-US" sz="1600" dirty="0" smtClean="0">
                <a:solidFill>
                  <a:schemeClr val="tx1"/>
                </a:solidFill>
              </a:rPr>
              <a:t>.</a:t>
            </a:r>
          </a:p>
          <a:p>
            <a:pPr algn="just"/>
            <a:endParaRPr lang="en-US" sz="1600" dirty="0" smtClean="0">
              <a:solidFill>
                <a:schemeClr val="tx1"/>
              </a:solidFill>
            </a:endParaRPr>
          </a:p>
          <a:p>
            <a:pPr algn="just"/>
            <a:r>
              <a:rPr lang="en-US" sz="1600" dirty="0" smtClean="0">
                <a:solidFill>
                  <a:schemeClr val="tx1"/>
                </a:solidFill>
              </a:rPr>
              <a:t> </a:t>
            </a:r>
            <a:r>
              <a:rPr lang="vi-VN" sz="1600" b="1" i="1" dirty="0" smtClean="0">
                <a:solidFill>
                  <a:schemeClr val="tx1"/>
                </a:solidFill>
              </a:rPr>
              <a:t>1.</a:t>
            </a:r>
            <a:r>
              <a:rPr lang="de-DE" sz="1600" b="1" i="1" dirty="0" smtClean="0">
                <a:solidFill>
                  <a:schemeClr val="tx1"/>
                </a:solidFill>
              </a:rPr>
              <a:t>2</a:t>
            </a:r>
            <a:r>
              <a:rPr lang="vi-VN" sz="1600" b="1" i="1" dirty="0" smtClean="0">
                <a:solidFill>
                  <a:schemeClr val="tx1"/>
                </a:solidFill>
              </a:rPr>
              <a:t>. Tổ chức các chương trình “Hành trình giáo dục truyền thống”</a:t>
            </a:r>
            <a:endParaRPr lang="en-US" sz="1600" dirty="0" smtClean="0">
              <a:solidFill>
                <a:schemeClr val="tx1"/>
              </a:solidFill>
            </a:endParaRPr>
          </a:p>
          <a:p>
            <a:pPr algn="just"/>
            <a:r>
              <a:rPr lang="vi-VN" sz="1600" dirty="0" smtClean="0">
                <a:solidFill>
                  <a:schemeClr val="tx1"/>
                </a:solidFill>
              </a:rPr>
              <a:t>- Nội dung: Thông qua các “</a:t>
            </a:r>
            <a:r>
              <a:rPr lang="vi-VN" sz="1600" i="1" dirty="0" smtClean="0">
                <a:solidFill>
                  <a:schemeClr val="tx1"/>
                </a:solidFill>
              </a:rPr>
              <a:t>Hành trình giáo dục truyền thống</a:t>
            </a:r>
            <a:r>
              <a:rPr lang="vi-VN" sz="1600" dirty="0" smtClean="0">
                <a:solidFill>
                  <a:schemeClr val="tx1"/>
                </a:solidFill>
              </a:rPr>
              <a:t>” để tuyên truyền giáo dục về lịch sử, truyền thống của dân tộc, của Đảng, của Đoàn, từ đó giáo dục lý tưởng, phát huy lòng yêu nước, lòng tự tôn dân tộc trong đoàn viên, thanh thiếu niên.</a:t>
            </a:r>
            <a:endParaRPr lang="en-US" sz="1600" dirty="0" smtClean="0">
              <a:solidFill>
                <a:schemeClr val="tx1"/>
              </a:solidFill>
            </a:endParaRPr>
          </a:p>
          <a:p>
            <a:pPr algn="just"/>
            <a:endParaRPr lang="en-US" sz="1600" dirty="0">
              <a:solidFill>
                <a:schemeClr val="tx1"/>
              </a:solidFill>
            </a:endParaRPr>
          </a:p>
        </p:txBody>
      </p:sp>
      <p:grpSp>
        <p:nvGrpSpPr>
          <p:cNvPr id="7" name="Group 1"/>
          <p:cNvGrpSpPr>
            <a:grpSpLocks/>
          </p:cNvGrpSpPr>
          <p:nvPr/>
        </p:nvGrpSpPr>
        <p:grpSpPr bwMode="auto">
          <a:xfrm>
            <a:off x="1143002" y="8426455"/>
            <a:ext cx="5180013" cy="725488"/>
            <a:chOff x="720" y="5308"/>
            <a:chExt cx="3263" cy="457"/>
          </a:xfrm>
        </p:grpSpPr>
        <p:sp>
          <p:nvSpPr>
            <p:cNvPr id="8"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solidFill>
                    <a:srgbClr val="000000"/>
                  </a:solidFill>
                </a:rPr>
                <a:t>Tài</a:t>
              </a:r>
              <a:r>
                <a:rPr lang="en-US" sz="1300" b="1" i="1" dirty="0">
                  <a:solidFill>
                    <a:srgbClr val="000000"/>
                  </a:solidFill>
                </a:rPr>
                <a:t> </a:t>
              </a:r>
              <a:r>
                <a:rPr lang="en-US" sz="1300" b="1" i="1" dirty="0" err="1">
                  <a:solidFill>
                    <a:srgbClr val="000000"/>
                  </a:solidFill>
                </a:rPr>
                <a:t>liệu</a:t>
              </a:r>
              <a:endParaRPr lang="en-US" sz="1300" b="1" i="1"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solidFill>
                    <a:srgbClr val="0070C0"/>
                  </a:solidFill>
                </a:rPr>
                <a:t>TỈNH ĐOÀN QUẢNG NINH</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Tree>
    <p:extLst>
      <p:ext uri="{BB962C8B-B14F-4D97-AF65-F5344CB8AC3E}">
        <p14:creationId xmlns:p14="http://schemas.microsoft.com/office/powerpoint/2010/main" val="269580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649414" y="379415"/>
            <a:ext cx="4543425"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 </a:t>
            </a:r>
            <a:r>
              <a:rPr lang="en-US" sz="2000" b="1" dirty="0" smtClean="0">
                <a:solidFill>
                  <a:srgbClr val="FFFFFF"/>
                </a:solidFill>
              </a:rPr>
              <a:t>ĐỊNH HƯỚNG TUYÊN TRUYỀN</a:t>
            </a:r>
            <a:endParaRPr lang="en-US" sz="2000" b="1" dirty="0">
              <a:solidFill>
                <a:srgbClr val="FFFFFF"/>
              </a:solidFill>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1" y="79378"/>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57200" y="1295403"/>
            <a:ext cx="6019800" cy="7371249"/>
          </a:xfrm>
          <a:prstGeom prst="rect">
            <a:avLst/>
          </a:prstGeom>
          <a:noFill/>
        </p:spPr>
        <p:txBody>
          <a:bodyPr wrap="square" rtlCol="0">
            <a:spAutoFit/>
          </a:bodyPr>
          <a:lstStyle/>
          <a:p>
            <a:pPr algn="just">
              <a:lnSpc>
                <a:spcPts val="2100"/>
              </a:lnSpc>
            </a:pPr>
            <a:r>
              <a:rPr lang="vi-VN" sz="1600" dirty="0">
                <a:solidFill>
                  <a:schemeClr val="tx1"/>
                </a:solidFill>
              </a:rPr>
              <a:t>- Hình thức: Phối hợp với Hội Cựu chiến binh, Hội Cựu TNXP, Ban liên lạc cựu cán bộ Đoàn tổ chức cho thanh thiếu nhi tham gia các hành trình giáo dục truyền thống về thăm các Khu di tích lịch sử trên địa bàn, kết hợp gặp mặt truyền thống, nói chuyện chuyên đề, gặp gỡ nhân chứng lịch sử; kết nạp Đoàn, phát triển Đảng; tổ chức các hoạt động xã hội, đền ơn đáp nghĩa; tổ chức các hoạt động thực tế: "Con thuyền di sản"…</a:t>
            </a:r>
          </a:p>
          <a:p>
            <a:pPr algn="just">
              <a:lnSpc>
                <a:spcPts val="2100"/>
              </a:lnSpc>
            </a:pPr>
            <a:r>
              <a:rPr lang="vi-VN" sz="1600" b="1" i="1" dirty="0" smtClean="0">
                <a:solidFill>
                  <a:schemeClr val="tx1"/>
                </a:solidFill>
              </a:rPr>
              <a:t>1.3</a:t>
            </a:r>
            <a:r>
              <a:rPr lang="vi-VN" sz="1600" b="1" i="1" dirty="0">
                <a:solidFill>
                  <a:schemeClr val="tx1"/>
                </a:solidFill>
              </a:rPr>
              <a:t>. Tọa đàm, đối thoại trực tuyến giữa các đồng chí lãnh đạo </a:t>
            </a:r>
            <a:r>
              <a:rPr lang="en-US" sz="1600" b="1" i="1" dirty="0" err="1" smtClean="0">
                <a:solidFill>
                  <a:schemeClr val="tx1"/>
                </a:solidFill>
              </a:rPr>
              <a:t>Tỉnh</a:t>
            </a:r>
            <a:r>
              <a:rPr lang="en-US" sz="1600" b="1" i="1" dirty="0" smtClean="0">
                <a:solidFill>
                  <a:schemeClr val="tx1"/>
                </a:solidFill>
              </a:rPr>
              <a:t> </a:t>
            </a:r>
            <a:r>
              <a:rPr lang="en-US" sz="1600" b="1" i="1" dirty="0" err="1" smtClean="0">
                <a:solidFill>
                  <a:schemeClr val="tx1"/>
                </a:solidFill>
              </a:rPr>
              <a:t>đoàn</a:t>
            </a:r>
            <a:r>
              <a:rPr lang="en-US" sz="1600" b="1" i="1" dirty="0" smtClean="0">
                <a:solidFill>
                  <a:schemeClr val="tx1"/>
                </a:solidFill>
              </a:rPr>
              <a:t>, </a:t>
            </a:r>
            <a:r>
              <a:rPr lang="en-US" sz="1600" b="1" i="1" dirty="0" err="1" smtClean="0">
                <a:solidFill>
                  <a:schemeClr val="tx1"/>
                </a:solidFill>
              </a:rPr>
              <a:t>lãnh</a:t>
            </a:r>
            <a:r>
              <a:rPr lang="en-US" sz="1600" b="1" i="1" dirty="0" smtClean="0">
                <a:solidFill>
                  <a:schemeClr val="tx1"/>
                </a:solidFill>
              </a:rPr>
              <a:t> </a:t>
            </a:r>
            <a:r>
              <a:rPr lang="en-US" sz="1600" b="1" i="1" dirty="0" err="1" smtClean="0">
                <a:solidFill>
                  <a:schemeClr val="tx1"/>
                </a:solidFill>
              </a:rPr>
              <a:t>đạo</a:t>
            </a:r>
            <a:r>
              <a:rPr lang="en-US" sz="1600" b="1" i="1" dirty="0" smtClean="0">
                <a:solidFill>
                  <a:schemeClr val="tx1"/>
                </a:solidFill>
              </a:rPr>
              <a:t> </a:t>
            </a:r>
            <a:r>
              <a:rPr lang="en-US" sz="1600" b="1" i="1" dirty="0" err="1" smtClean="0">
                <a:solidFill>
                  <a:schemeClr val="tx1"/>
                </a:solidFill>
              </a:rPr>
              <a:t>cấp</a:t>
            </a:r>
            <a:r>
              <a:rPr lang="en-US" sz="1600" b="1" i="1" dirty="0" smtClean="0">
                <a:solidFill>
                  <a:schemeClr val="tx1"/>
                </a:solidFill>
              </a:rPr>
              <a:t> </a:t>
            </a:r>
            <a:r>
              <a:rPr lang="en-US" sz="1600" b="1" i="1" dirty="0" err="1" smtClean="0">
                <a:solidFill>
                  <a:schemeClr val="tx1"/>
                </a:solidFill>
              </a:rPr>
              <a:t>huyện</a:t>
            </a:r>
            <a:r>
              <a:rPr lang="vi-VN" sz="1600" b="1" i="1" dirty="0" smtClean="0">
                <a:solidFill>
                  <a:schemeClr val="tx1"/>
                </a:solidFill>
              </a:rPr>
              <a:t> với </a:t>
            </a:r>
            <a:r>
              <a:rPr lang="vi-VN" sz="1600" b="1" i="1" dirty="0">
                <a:solidFill>
                  <a:schemeClr val="tx1"/>
                </a:solidFill>
              </a:rPr>
              <a:t>đoàn viên, thanh niên </a:t>
            </a:r>
            <a:endParaRPr lang="en-US" sz="1600" dirty="0">
              <a:solidFill>
                <a:schemeClr val="tx1"/>
              </a:solidFill>
            </a:endParaRPr>
          </a:p>
          <a:p>
            <a:pPr algn="just">
              <a:lnSpc>
                <a:spcPts val="2100"/>
              </a:lnSpc>
            </a:pPr>
            <a:r>
              <a:rPr lang="vi-VN" sz="1600" spc="-30" dirty="0">
                <a:solidFill>
                  <a:schemeClr val="tx1"/>
                </a:solidFill>
              </a:rPr>
              <a:t>- Nội dung: Trao đổi, phổ biến những chủ trương, chính sách của Đảng, Nhà nước, tỉnh Quảng Ninh và của địa phương liên quan đến công tác thanh niên hiện nay; đối thoại những vấn đề đoàn viên thanh niên quan tâm, tham gia góp ý vào Văn kiện Đại hội </a:t>
            </a:r>
            <a:r>
              <a:rPr lang="vi-VN" sz="1600" spc="-30" dirty="0" smtClean="0">
                <a:solidFill>
                  <a:schemeClr val="tx1"/>
                </a:solidFill>
              </a:rPr>
              <a:t>Đ</a:t>
            </a:r>
            <a:r>
              <a:rPr lang="en-US" sz="1600" spc="-30" dirty="0" err="1" smtClean="0">
                <a:solidFill>
                  <a:schemeClr val="tx1"/>
                </a:solidFill>
              </a:rPr>
              <a:t>oàn</a:t>
            </a:r>
            <a:r>
              <a:rPr lang="vi-VN" sz="1600" spc="-30" dirty="0" smtClean="0">
                <a:solidFill>
                  <a:schemeClr val="tx1"/>
                </a:solidFill>
              </a:rPr>
              <a:t> </a:t>
            </a:r>
            <a:r>
              <a:rPr lang="vi-VN" sz="1600" spc="-30" dirty="0">
                <a:solidFill>
                  <a:schemeClr val="tx1"/>
                </a:solidFill>
              </a:rPr>
              <a:t>các cấp.</a:t>
            </a:r>
            <a:endParaRPr lang="en-US" sz="1600" spc="-30" dirty="0">
              <a:solidFill>
                <a:schemeClr val="tx1"/>
              </a:solidFill>
            </a:endParaRPr>
          </a:p>
          <a:p>
            <a:pPr algn="just">
              <a:lnSpc>
                <a:spcPts val="2100"/>
              </a:lnSpc>
            </a:pPr>
            <a:r>
              <a:rPr lang="vi-VN" sz="1600" dirty="0">
                <a:solidFill>
                  <a:schemeClr val="tx1"/>
                </a:solidFill>
              </a:rPr>
              <a:t>- Cách thức tiến hành: Các </a:t>
            </a:r>
            <a:r>
              <a:rPr lang="en-US" sz="1600" dirty="0" err="1" smtClean="0">
                <a:solidFill>
                  <a:schemeClr val="tx1"/>
                </a:solidFill>
              </a:rPr>
              <a:t>tỉnh</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đối</a:t>
            </a:r>
            <a:r>
              <a:rPr lang="en-US" sz="1600" dirty="0" smtClean="0">
                <a:solidFill>
                  <a:schemeClr val="tx1"/>
                </a:solidFill>
              </a:rPr>
              <a:t> </a:t>
            </a:r>
            <a:r>
              <a:rPr lang="en-US" sz="1600" dirty="0" err="1" smtClean="0">
                <a:solidFill>
                  <a:schemeClr val="tx1"/>
                </a:solidFill>
              </a:rPr>
              <a:t>thoại</a:t>
            </a:r>
            <a:r>
              <a:rPr lang="en-US" sz="1600" dirty="0" smtClean="0">
                <a:solidFill>
                  <a:schemeClr val="tx1"/>
                </a:solidFill>
              </a:rPr>
              <a:t>, </a:t>
            </a:r>
            <a:r>
              <a:rPr lang="en-US" sz="1600" dirty="0" err="1" smtClean="0">
                <a:solidFill>
                  <a:schemeClr val="tx1"/>
                </a:solidFill>
              </a:rPr>
              <a:t>trao</a:t>
            </a:r>
            <a:r>
              <a:rPr lang="en-US" sz="1600" dirty="0" smtClean="0">
                <a:solidFill>
                  <a:schemeClr val="tx1"/>
                </a:solidFill>
              </a:rPr>
              <a:t> </a:t>
            </a:r>
            <a:r>
              <a:rPr lang="en-US" sz="1600" dirty="0" err="1" smtClean="0">
                <a:solidFill>
                  <a:schemeClr val="tx1"/>
                </a:solidFill>
              </a:rPr>
              <a:t>đổi</a:t>
            </a:r>
            <a:r>
              <a:rPr lang="en-US" sz="1600" dirty="0" smtClean="0">
                <a:solidFill>
                  <a:schemeClr val="tx1"/>
                </a:solidFill>
              </a:rPr>
              <a:t> </a:t>
            </a:r>
            <a:r>
              <a:rPr lang="en-US" sz="1600" dirty="0" err="1" smtClean="0">
                <a:solidFill>
                  <a:schemeClr val="tx1"/>
                </a:solidFill>
              </a:rPr>
              <a:t>giữa</a:t>
            </a:r>
            <a:r>
              <a:rPr lang="en-US" sz="1600" dirty="0" smtClean="0">
                <a:solidFill>
                  <a:schemeClr val="tx1"/>
                </a:solidFill>
              </a:rPr>
              <a:t> </a:t>
            </a:r>
            <a:r>
              <a:rPr lang="en-US" sz="1600" dirty="0" err="1" smtClean="0">
                <a:solidFill>
                  <a:schemeClr val="tx1"/>
                </a:solidFill>
              </a:rPr>
              <a:t>Bí</a:t>
            </a:r>
            <a:r>
              <a:rPr lang="en-US" sz="1600" dirty="0" smtClean="0">
                <a:solidFill>
                  <a:schemeClr val="tx1"/>
                </a:solidFill>
              </a:rPr>
              <a:t> </a:t>
            </a:r>
            <a:r>
              <a:rPr lang="en-US" sz="1600" dirty="0" err="1" smtClean="0">
                <a:solidFill>
                  <a:schemeClr val="tx1"/>
                </a:solidFill>
              </a:rPr>
              <a:t>thư</a:t>
            </a:r>
            <a:r>
              <a:rPr lang="en-US" sz="1600" dirty="0" smtClean="0">
                <a:solidFill>
                  <a:schemeClr val="tx1"/>
                </a:solidFill>
              </a:rPr>
              <a:t> </a:t>
            </a:r>
            <a:r>
              <a:rPr lang="en-US" sz="1600" dirty="0" err="1" smtClean="0">
                <a:solidFill>
                  <a:schemeClr val="tx1"/>
                </a:solidFill>
              </a:rPr>
              <a:t>Tỉnh</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với</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viên</a:t>
            </a:r>
            <a:r>
              <a:rPr lang="en-US" sz="1600" dirty="0" smtClean="0">
                <a:solidFill>
                  <a:schemeClr val="tx1"/>
                </a:solidFill>
              </a:rPr>
              <a:t>,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a:t>
            </a:r>
            <a:r>
              <a:rPr lang="en-US" sz="1600" dirty="0" err="1" smtClean="0">
                <a:solidFill>
                  <a:schemeClr val="tx1"/>
                </a:solidFill>
              </a:rPr>
              <a:t>cấp</a:t>
            </a:r>
            <a:r>
              <a:rPr lang="en-US" sz="1600" dirty="0" smtClean="0">
                <a:solidFill>
                  <a:schemeClr val="tx1"/>
                </a:solidFill>
              </a:rPr>
              <a:t> </a:t>
            </a:r>
            <a:r>
              <a:rPr lang="en-US" sz="1600" dirty="0" err="1" smtClean="0">
                <a:solidFill>
                  <a:schemeClr val="tx1"/>
                </a:solidFill>
              </a:rPr>
              <a:t>huyện</a:t>
            </a:r>
            <a:r>
              <a:rPr lang="en-US" sz="1600" dirty="0" smtClean="0">
                <a:solidFill>
                  <a:schemeClr val="tx1"/>
                </a:solidFill>
              </a:rPr>
              <a:t> </a:t>
            </a:r>
            <a:r>
              <a:rPr lang="en-US" sz="1600" dirty="0" err="1" smtClean="0">
                <a:solidFill>
                  <a:schemeClr val="tx1"/>
                </a:solidFill>
              </a:rPr>
              <a:t>tham</a:t>
            </a:r>
            <a:r>
              <a:rPr lang="en-US" sz="1600" dirty="0" smtClean="0">
                <a:solidFill>
                  <a:schemeClr val="tx1"/>
                </a:solidFill>
              </a:rPr>
              <a:t> </a:t>
            </a:r>
            <a:r>
              <a:rPr lang="en-US" sz="1600" dirty="0" err="1" smtClean="0">
                <a:solidFill>
                  <a:schemeClr val="tx1"/>
                </a:solidFill>
              </a:rPr>
              <a:t>mưu</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chương</a:t>
            </a:r>
            <a:r>
              <a:rPr lang="en-US" sz="1600" dirty="0" smtClean="0">
                <a:solidFill>
                  <a:schemeClr val="tx1"/>
                </a:solidFill>
              </a:rPr>
              <a:t> </a:t>
            </a:r>
            <a:r>
              <a:rPr lang="en-US" sz="1600" dirty="0" err="1" smtClean="0">
                <a:solidFill>
                  <a:schemeClr val="tx1"/>
                </a:solidFill>
              </a:rPr>
              <a:t>trình</a:t>
            </a:r>
            <a:r>
              <a:rPr lang="en-US" sz="1600" dirty="0" smtClean="0">
                <a:solidFill>
                  <a:schemeClr val="tx1"/>
                </a:solidFill>
              </a:rPr>
              <a:t> </a:t>
            </a:r>
            <a:r>
              <a:rPr lang="en-US" sz="1600" dirty="0" err="1" smtClean="0">
                <a:solidFill>
                  <a:schemeClr val="tx1"/>
                </a:solidFill>
              </a:rPr>
              <a:t>đối</a:t>
            </a:r>
            <a:r>
              <a:rPr lang="en-US" sz="1600" dirty="0" smtClean="0">
                <a:solidFill>
                  <a:schemeClr val="tx1"/>
                </a:solidFill>
              </a:rPr>
              <a:t> </a:t>
            </a:r>
            <a:r>
              <a:rPr lang="en-US" sz="1600" dirty="0" err="1" smtClean="0">
                <a:solidFill>
                  <a:schemeClr val="tx1"/>
                </a:solidFill>
              </a:rPr>
              <a:t>thoại</a:t>
            </a:r>
            <a:r>
              <a:rPr lang="vi-VN" sz="1600" dirty="0" smtClean="0">
                <a:solidFill>
                  <a:schemeClr val="tx1"/>
                </a:solidFill>
              </a:rPr>
              <a:t> </a:t>
            </a:r>
            <a:r>
              <a:rPr lang="vi-VN" sz="1600" dirty="0">
                <a:solidFill>
                  <a:schemeClr val="tx1"/>
                </a:solidFill>
              </a:rPr>
              <a:t>giữa các đồng chí lãnh đạo </a:t>
            </a:r>
            <a:r>
              <a:rPr lang="en-US" sz="1600" dirty="0" err="1" smtClean="0">
                <a:solidFill>
                  <a:schemeClr val="tx1"/>
                </a:solidFill>
              </a:rPr>
              <a:t>huyện</a:t>
            </a:r>
            <a:r>
              <a:rPr lang="en-US" sz="1600" dirty="0" smtClean="0">
                <a:solidFill>
                  <a:schemeClr val="tx1"/>
                </a:solidFill>
              </a:rPr>
              <a:t> </a:t>
            </a:r>
            <a:r>
              <a:rPr lang="vi-VN" sz="1600" dirty="0" smtClean="0">
                <a:solidFill>
                  <a:schemeClr val="tx1"/>
                </a:solidFill>
              </a:rPr>
              <a:t>với </a:t>
            </a:r>
            <a:r>
              <a:rPr lang="vi-VN" sz="1600" dirty="0">
                <a:solidFill>
                  <a:schemeClr val="tx1"/>
                </a:solidFill>
              </a:rPr>
              <a:t>đoàn viên, thanh niên địa phương, đơn vị.</a:t>
            </a:r>
            <a:endParaRPr lang="en-US" sz="1600" dirty="0">
              <a:solidFill>
                <a:schemeClr val="tx1"/>
              </a:solidFill>
            </a:endParaRPr>
          </a:p>
          <a:p>
            <a:pPr algn="just">
              <a:lnSpc>
                <a:spcPts val="2100"/>
              </a:lnSpc>
            </a:pPr>
            <a:r>
              <a:rPr lang="vi-VN" sz="1600" b="1" i="1" dirty="0">
                <a:solidFill>
                  <a:schemeClr val="tx1"/>
                </a:solidFill>
              </a:rPr>
              <a:t>1.4. Tổ chức các hoạt động văn hóa, văn nghệ</a:t>
            </a:r>
            <a:endParaRPr lang="en-US" sz="1600" dirty="0">
              <a:solidFill>
                <a:schemeClr val="tx1"/>
              </a:solidFill>
            </a:endParaRPr>
          </a:p>
          <a:p>
            <a:pPr algn="just">
              <a:lnSpc>
                <a:spcPts val="2100"/>
              </a:lnSpc>
            </a:pPr>
            <a:r>
              <a:rPr lang="vi-VN" sz="1600" dirty="0">
                <a:solidFill>
                  <a:schemeClr val="tx1"/>
                </a:solidFill>
              </a:rPr>
              <a:t>- Nội dung: Tổ chức các Hội thi, hoạt động văn hóa, văn nghệ, thể dục thể thao chào mừng kỷ niệm </a:t>
            </a:r>
            <a:r>
              <a:rPr lang="en-US" sz="1600" dirty="0" smtClean="0">
                <a:solidFill>
                  <a:schemeClr val="tx1"/>
                </a:solidFill>
              </a:rPr>
              <a:t>91</a:t>
            </a:r>
            <a:r>
              <a:rPr lang="vi-VN" sz="1600" dirty="0" smtClean="0">
                <a:solidFill>
                  <a:schemeClr val="tx1"/>
                </a:solidFill>
              </a:rPr>
              <a:t> </a:t>
            </a:r>
            <a:r>
              <a:rPr lang="vi-VN" sz="1600" dirty="0">
                <a:solidFill>
                  <a:schemeClr val="tx1"/>
                </a:solidFill>
              </a:rPr>
              <a:t>năm thành lập Đoàn.</a:t>
            </a:r>
            <a:endParaRPr lang="en-US" sz="1600" dirty="0">
              <a:solidFill>
                <a:schemeClr val="tx1"/>
              </a:solidFill>
            </a:endParaRPr>
          </a:p>
          <a:p>
            <a:pPr algn="just">
              <a:lnSpc>
                <a:spcPts val="2100"/>
              </a:lnSpc>
            </a:pPr>
            <a:r>
              <a:rPr lang="vi-VN" sz="1600" dirty="0">
                <a:solidFill>
                  <a:schemeClr val="tx1"/>
                </a:solidFill>
              </a:rPr>
              <a:t>- Hình thức: Đồng loạt tổ chức N</a:t>
            </a:r>
            <a:r>
              <a:rPr lang="nb-NO" sz="1600" dirty="0">
                <a:solidFill>
                  <a:schemeClr val="tx1"/>
                </a:solidFill>
              </a:rPr>
              <a:t>gày hội </a:t>
            </a:r>
            <a:r>
              <a:rPr lang="nb-NO" sz="1600" i="1" dirty="0">
                <a:solidFill>
                  <a:schemeClr val="tx1"/>
                </a:solidFill>
              </a:rPr>
              <a:t>“Thiếu nhi vui, khỏe”</a:t>
            </a:r>
            <a:r>
              <a:rPr lang="nb-NO" sz="1600" dirty="0">
                <a:solidFill>
                  <a:schemeClr val="tx1"/>
                </a:solidFill>
              </a:rPr>
              <a:t> trong khối tiểu học, Ngày hội </a:t>
            </a:r>
            <a:r>
              <a:rPr lang="nb-NO" sz="1600" i="1" dirty="0">
                <a:solidFill>
                  <a:schemeClr val="tx1"/>
                </a:solidFill>
              </a:rPr>
              <a:t>“Tiến bước lên Đoàn”</a:t>
            </a:r>
            <a:r>
              <a:rPr lang="nb-NO" sz="1600" dirty="0">
                <a:solidFill>
                  <a:schemeClr val="tx1"/>
                </a:solidFill>
              </a:rPr>
              <a:t> trong các liên đội Trung học cơ sở</a:t>
            </a:r>
            <a:r>
              <a:rPr lang="vi-VN" sz="1600" dirty="0">
                <a:solidFill>
                  <a:schemeClr val="tx1"/>
                </a:solidFill>
              </a:rPr>
              <a:t>; </a:t>
            </a:r>
            <a:r>
              <a:rPr lang="en-US" sz="1600" dirty="0" err="1" smtClean="0">
                <a:solidFill>
                  <a:schemeClr val="tx1"/>
                </a:solidFill>
              </a:rPr>
              <a:t>sân</a:t>
            </a:r>
            <a:r>
              <a:rPr lang="en-US" sz="1600" dirty="0" smtClean="0">
                <a:solidFill>
                  <a:schemeClr val="tx1"/>
                </a:solidFill>
              </a:rPr>
              <a:t> </a:t>
            </a:r>
            <a:r>
              <a:rPr lang="en-US" sz="1600" dirty="0" err="1" smtClean="0">
                <a:solidFill>
                  <a:schemeClr val="tx1"/>
                </a:solidFill>
              </a:rPr>
              <a:t>chơi</a:t>
            </a:r>
            <a:r>
              <a:rPr lang="en-US" sz="1600" dirty="0" smtClean="0">
                <a:solidFill>
                  <a:schemeClr val="tx1"/>
                </a:solidFill>
              </a:rPr>
              <a:t> flash mob </a:t>
            </a:r>
            <a:r>
              <a:rPr lang="en-US" sz="1600" dirty="0" err="1" smtClean="0">
                <a:solidFill>
                  <a:schemeClr val="tx1"/>
                </a:solidFill>
              </a:rPr>
              <a:t>chủ</a:t>
            </a:r>
            <a:r>
              <a:rPr lang="en-US" sz="1600" dirty="0" smtClean="0">
                <a:solidFill>
                  <a:schemeClr val="tx1"/>
                </a:solidFill>
              </a:rPr>
              <a:t> </a:t>
            </a:r>
            <a:r>
              <a:rPr lang="en-US" sz="1600" dirty="0" err="1" smtClean="0">
                <a:solidFill>
                  <a:schemeClr val="tx1"/>
                </a:solidFill>
              </a:rPr>
              <a:t>đề</a:t>
            </a:r>
            <a:r>
              <a:rPr lang="en-US" sz="1600" dirty="0" smtClean="0">
                <a:solidFill>
                  <a:schemeClr val="tx1"/>
                </a:solidFill>
              </a:rPr>
              <a:t> “</a:t>
            </a:r>
            <a:r>
              <a:rPr lang="en-US" sz="1600" dirty="0" err="1" smtClean="0">
                <a:solidFill>
                  <a:schemeClr val="tx1"/>
                </a:solidFill>
              </a:rPr>
              <a:t>Cùng</a:t>
            </a:r>
            <a:r>
              <a:rPr lang="en-US" sz="1600" dirty="0" smtClean="0">
                <a:solidFill>
                  <a:schemeClr val="tx1"/>
                </a:solidFill>
              </a:rPr>
              <a:t> </a:t>
            </a:r>
            <a:r>
              <a:rPr lang="en-US" sz="1600" dirty="0" err="1" smtClean="0">
                <a:solidFill>
                  <a:schemeClr val="tx1"/>
                </a:solidFill>
              </a:rPr>
              <a:t>em</a:t>
            </a:r>
            <a:r>
              <a:rPr lang="en-US" sz="1600" dirty="0" smtClean="0">
                <a:solidFill>
                  <a:schemeClr val="tx1"/>
                </a:solidFill>
              </a:rPr>
              <a:t> </a:t>
            </a:r>
            <a:r>
              <a:rPr lang="en-US" sz="1600" dirty="0" err="1" smtClean="0">
                <a:solidFill>
                  <a:schemeClr val="tx1"/>
                </a:solidFill>
              </a:rPr>
              <a:t>làm</a:t>
            </a:r>
            <a:r>
              <a:rPr lang="en-US" sz="1600" dirty="0" smtClean="0">
                <a:solidFill>
                  <a:schemeClr val="tx1"/>
                </a:solidFill>
              </a:rPr>
              <a:t> </a:t>
            </a:r>
            <a:r>
              <a:rPr lang="en-US" sz="1600" dirty="0" err="1" smtClean="0">
                <a:solidFill>
                  <a:schemeClr val="tx1"/>
                </a:solidFill>
              </a:rPr>
              <a:t>việc</a:t>
            </a:r>
            <a:r>
              <a:rPr lang="en-US" sz="1600" dirty="0" smtClean="0">
                <a:solidFill>
                  <a:schemeClr val="tx1"/>
                </a:solidFill>
              </a:rPr>
              <a:t> </a:t>
            </a:r>
            <a:r>
              <a:rPr lang="en-US" sz="1600" dirty="0" err="1" smtClean="0">
                <a:solidFill>
                  <a:schemeClr val="tx1"/>
                </a:solidFill>
              </a:rPr>
              <a:t>tốt</a:t>
            </a:r>
            <a:r>
              <a:rPr lang="en-US" sz="1600" dirty="0" smtClean="0">
                <a:solidFill>
                  <a:schemeClr val="tx1"/>
                </a:solidFill>
              </a:rPr>
              <a:t>”</a:t>
            </a:r>
            <a:r>
              <a:rPr lang="vi-VN" sz="1600" dirty="0" smtClean="0">
                <a:solidFill>
                  <a:schemeClr val="tx1"/>
                </a:solidFill>
              </a:rPr>
              <a:t>. </a:t>
            </a:r>
            <a:r>
              <a:rPr lang="vi-VN" sz="1600" dirty="0">
                <a:solidFill>
                  <a:schemeClr val="tx1"/>
                </a:solidFill>
              </a:rPr>
              <a:t>Tổ chức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đội</a:t>
            </a:r>
            <a:r>
              <a:rPr lang="en-US" sz="1600" dirty="0" smtClean="0">
                <a:solidFill>
                  <a:schemeClr val="tx1"/>
                </a:solidFill>
              </a:rPr>
              <a:t> </a:t>
            </a:r>
            <a:r>
              <a:rPr lang="en-US" sz="1600" dirty="0" err="1" smtClean="0">
                <a:solidFill>
                  <a:schemeClr val="tx1"/>
                </a:solidFill>
              </a:rPr>
              <a:t>hình</a:t>
            </a:r>
            <a:r>
              <a:rPr lang="en-US" sz="1600" dirty="0" smtClean="0">
                <a:solidFill>
                  <a:schemeClr val="tx1"/>
                </a:solidFill>
              </a:rPr>
              <a:t> </a:t>
            </a:r>
            <a:r>
              <a:rPr lang="en-US" sz="1600" dirty="0" err="1" smtClean="0">
                <a:solidFill>
                  <a:schemeClr val="tx1"/>
                </a:solidFill>
              </a:rPr>
              <a:t>tình</a:t>
            </a:r>
            <a:r>
              <a:rPr lang="en-US" sz="1600" dirty="0" smtClean="0">
                <a:solidFill>
                  <a:schemeClr val="tx1"/>
                </a:solidFill>
              </a:rPr>
              <a:t> </a:t>
            </a:r>
            <a:r>
              <a:rPr lang="en-US" sz="1600" dirty="0" err="1" smtClean="0">
                <a:solidFill>
                  <a:schemeClr val="tx1"/>
                </a:solidFill>
              </a:rPr>
              <a:t>nguyện</a:t>
            </a:r>
            <a:r>
              <a:rPr lang="en-US" sz="1600" dirty="0" smtClean="0">
                <a:solidFill>
                  <a:schemeClr val="tx1"/>
                </a:solidFill>
              </a:rPr>
              <a:t>, </a:t>
            </a:r>
            <a:r>
              <a:rPr lang="en-US" sz="1600" dirty="0" err="1" smtClean="0">
                <a:solidFill>
                  <a:schemeClr val="tx1"/>
                </a:solidFill>
              </a:rPr>
              <a:t>hướng</a:t>
            </a:r>
            <a:r>
              <a:rPr lang="en-US" sz="1600" dirty="0" smtClean="0">
                <a:solidFill>
                  <a:schemeClr val="tx1"/>
                </a:solidFill>
              </a:rPr>
              <a:t> </a:t>
            </a:r>
            <a:r>
              <a:rPr lang="en-US" sz="1600" dirty="0" err="1" smtClean="0">
                <a:solidFill>
                  <a:schemeClr val="tx1"/>
                </a:solidFill>
              </a:rPr>
              <a:t>dẫn</a:t>
            </a:r>
            <a:r>
              <a:rPr lang="en-US" sz="1600" dirty="0" smtClean="0">
                <a:solidFill>
                  <a:schemeClr val="tx1"/>
                </a:solidFill>
              </a:rPr>
              <a:t>, </a:t>
            </a:r>
            <a:r>
              <a:rPr lang="en-US" sz="1600" dirty="0" err="1" smtClean="0">
                <a:solidFill>
                  <a:schemeClr val="tx1"/>
                </a:solidFill>
              </a:rPr>
              <a:t>hỗ</a:t>
            </a:r>
            <a:r>
              <a:rPr lang="en-US" sz="1600" dirty="0" smtClean="0">
                <a:solidFill>
                  <a:schemeClr val="tx1"/>
                </a:solidFill>
              </a:rPr>
              <a:t> </a:t>
            </a:r>
            <a:r>
              <a:rPr lang="en-US" sz="1600" dirty="0" err="1" smtClean="0">
                <a:solidFill>
                  <a:schemeClr val="tx1"/>
                </a:solidFill>
              </a:rPr>
              <a:t>trợ</a:t>
            </a:r>
            <a:r>
              <a:rPr lang="en-US" sz="1600" dirty="0" smtClean="0">
                <a:solidFill>
                  <a:schemeClr val="tx1"/>
                </a:solidFill>
              </a:rPr>
              <a:t>, </a:t>
            </a:r>
            <a:r>
              <a:rPr lang="en-US" sz="1600" dirty="0" err="1" smtClean="0">
                <a:solidFill>
                  <a:schemeClr val="tx1"/>
                </a:solidFill>
              </a:rPr>
              <a:t>tư</a:t>
            </a:r>
            <a:r>
              <a:rPr lang="en-US" sz="1600" dirty="0" smtClean="0">
                <a:solidFill>
                  <a:schemeClr val="tx1"/>
                </a:solidFill>
              </a:rPr>
              <a:t> </a:t>
            </a:r>
            <a:r>
              <a:rPr lang="en-US" sz="1600" dirty="0" err="1" smtClean="0">
                <a:solidFill>
                  <a:schemeClr val="tx1"/>
                </a:solidFill>
              </a:rPr>
              <a:t>vấn</a:t>
            </a:r>
            <a:r>
              <a:rPr lang="en-US" sz="1600" dirty="0" smtClean="0">
                <a:solidFill>
                  <a:schemeClr val="tx1"/>
                </a:solidFill>
              </a:rPr>
              <a:t> </a:t>
            </a:r>
            <a:r>
              <a:rPr lang="en-US" sz="1600" dirty="0" err="1" smtClean="0">
                <a:solidFill>
                  <a:schemeClr val="tx1"/>
                </a:solidFill>
              </a:rPr>
              <a:t>tâm</a:t>
            </a:r>
            <a:r>
              <a:rPr lang="en-US" sz="1600" dirty="0" smtClean="0">
                <a:solidFill>
                  <a:schemeClr val="tx1"/>
                </a:solidFill>
              </a:rPr>
              <a:t> </a:t>
            </a:r>
            <a:r>
              <a:rPr lang="en-US" sz="1600" dirty="0" err="1" smtClean="0">
                <a:solidFill>
                  <a:schemeClr val="tx1"/>
                </a:solidFill>
              </a:rPr>
              <a:t>lý</a:t>
            </a:r>
            <a:r>
              <a:rPr lang="en-US" sz="1600" dirty="0" smtClean="0">
                <a:solidFill>
                  <a:schemeClr val="tx1"/>
                </a:solidFill>
              </a:rPr>
              <a:t>, </a:t>
            </a:r>
            <a:r>
              <a:rPr lang="en-US" sz="1600" dirty="0" err="1" smtClean="0">
                <a:solidFill>
                  <a:schemeClr val="tx1"/>
                </a:solidFill>
              </a:rPr>
              <a:t>sức</a:t>
            </a:r>
            <a:r>
              <a:rPr lang="en-US" sz="1600" dirty="0" smtClean="0">
                <a:solidFill>
                  <a:schemeClr val="tx1"/>
                </a:solidFill>
              </a:rPr>
              <a:t> </a:t>
            </a:r>
            <a:r>
              <a:rPr lang="en-US" sz="1600" dirty="0" err="1" smtClean="0">
                <a:solidFill>
                  <a:schemeClr val="tx1"/>
                </a:solidFill>
              </a:rPr>
              <a:t>khỏe</a:t>
            </a:r>
            <a:r>
              <a:rPr lang="en-US" sz="1600" dirty="0" smtClean="0">
                <a:solidFill>
                  <a:schemeClr val="tx1"/>
                </a:solidFill>
              </a:rPr>
              <a:t> </a:t>
            </a:r>
            <a:r>
              <a:rPr lang="en-US" sz="1600" dirty="0" err="1" smtClean="0">
                <a:solidFill>
                  <a:schemeClr val="tx1"/>
                </a:solidFill>
              </a:rPr>
              <a:t>tinh</a:t>
            </a:r>
            <a:r>
              <a:rPr lang="en-US" sz="1600" dirty="0" smtClean="0">
                <a:solidFill>
                  <a:schemeClr val="tx1"/>
                </a:solidFill>
              </a:rPr>
              <a:t> </a:t>
            </a:r>
            <a:r>
              <a:rPr lang="en-US" sz="1600" dirty="0" err="1" smtClean="0">
                <a:solidFill>
                  <a:schemeClr val="tx1"/>
                </a:solidFill>
              </a:rPr>
              <a:t>thần</a:t>
            </a:r>
            <a:r>
              <a:rPr lang="en-US" sz="1600" dirty="0" smtClean="0">
                <a:solidFill>
                  <a:schemeClr val="tx1"/>
                </a:solidFill>
              </a:rPr>
              <a:t> </a:t>
            </a:r>
            <a:r>
              <a:rPr lang="en-US" sz="1600" dirty="0" err="1" smtClean="0">
                <a:solidFill>
                  <a:schemeClr val="tx1"/>
                </a:solidFill>
              </a:rPr>
              <a:t>cho</a:t>
            </a:r>
            <a:r>
              <a:rPr lang="en-US" sz="1600" dirty="0" smtClean="0">
                <a:solidFill>
                  <a:schemeClr val="tx1"/>
                </a:solidFill>
              </a:rPr>
              <a:t> </a:t>
            </a:r>
            <a:r>
              <a:rPr lang="en-US" sz="1600" dirty="0" err="1" smtClean="0">
                <a:solidFill>
                  <a:schemeClr val="tx1"/>
                </a:solidFill>
              </a:rPr>
              <a:t>học</a:t>
            </a:r>
            <a:r>
              <a:rPr lang="en-US" sz="1600" dirty="0" smtClean="0">
                <a:solidFill>
                  <a:schemeClr val="tx1"/>
                </a:solidFill>
              </a:rPr>
              <a:t> </a:t>
            </a:r>
            <a:r>
              <a:rPr lang="en-US" sz="1600" dirty="0" err="1" smtClean="0">
                <a:solidFill>
                  <a:schemeClr val="tx1"/>
                </a:solidFill>
              </a:rPr>
              <a:t>sinh</a:t>
            </a:r>
            <a:r>
              <a:rPr lang="en-US" sz="1600" dirty="0" smtClean="0">
                <a:solidFill>
                  <a:schemeClr val="tx1"/>
                </a:solidFill>
              </a:rPr>
              <a:t>, </a:t>
            </a:r>
            <a:r>
              <a:rPr lang="en-US" sz="1600" dirty="0" err="1" smtClean="0">
                <a:solidFill>
                  <a:schemeClr val="tx1"/>
                </a:solidFill>
              </a:rPr>
              <a:t>sinh</a:t>
            </a:r>
            <a:r>
              <a:rPr lang="en-US" sz="1600" dirty="0" smtClean="0">
                <a:solidFill>
                  <a:schemeClr val="tx1"/>
                </a:solidFill>
              </a:rPr>
              <a:t> </a:t>
            </a:r>
            <a:r>
              <a:rPr lang="en-US" sz="1600" dirty="0" err="1" smtClean="0">
                <a:solidFill>
                  <a:schemeClr val="tx1"/>
                </a:solidFill>
              </a:rPr>
              <a:t>viên</a:t>
            </a:r>
            <a:r>
              <a:rPr lang="en-US" sz="1600" dirty="0" smtClean="0">
                <a:solidFill>
                  <a:schemeClr val="tx1"/>
                </a:solidFill>
              </a:rPr>
              <a:t> quay </a:t>
            </a:r>
            <a:r>
              <a:rPr lang="en-US" sz="1600" dirty="0" err="1" smtClean="0">
                <a:solidFill>
                  <a:schemeClr val="tx1"/>
                </a:solidFill>
              </a:rPr>
              <a:t>lại</a:t>
            </a:r>
            <a:r>
              <a:rPr lang="en-US" sz="1600" dirty="0" smtClean="0">
                <a:solidFill>
                  <a:schemeClr val="tx1"/>
                </a:solidFill>
              </a:rPr>
              <a:t> </a:t>
            </a:r>
            <a:r>
              <a:rPr lang="en-US" sz="1600" dirty="0" err="1" smtClean="0">
                <a:solidFill>
                  <a:schemeClr val="tx1"/>
                </a:solidFill>
              </a:rPr>
              <a:t>trường</a:t>
            </a:r>
            <a:r>
              <a:rPr lang="en-US" sz="1600" dirty="0" smtClean="0">
                <a:solidFill>
                  <a:schemeClr val="tx1"/>
                </a:solidFill>
              </a:rPr>
              <a:t> </a:t>
            </a:r>
            <a:r>
              <a:rPr lang="en-US" sz="1600" dirty="0" err="1" smtClean="0">
                <a:solidFill>
                  <a:schemeClr val="tx1"/>
                </a:solidFill>
              </a:rPr>
              <a:t>học</a:t>
            </a:r>
            <a:r>
              <a:rPr lang="en-US" sz="1600" dirty="0" smtClean="0">
                <a:solidFill>
                  <a:schemeClr val="tx1"/>
                </a:solidFill>
              </a:rPr>
              <a:t> </a:t>
            </a:r>
            <a:r>
              <a:rPr lang="en-US" sz="1600" dirty="0" err="1" smtClean="0">
                <a:solidFill>
                  <a:schemeClr val="tx1"/>
                </a:solidFill>
              </a:rPr>
              <a:t>sau</a:t>
            </a:r>
            <a:r>
              <a:rPr lang="en-US" sz="1600" dirty="0" smtClean="0">
                <a:solidFill>
                  <a:schemeClr val="tx1"/>
                </a:solidFill>
              </a:rPr>
              <a:t> </a:t>
            </a:r>
            <a:r>
              <a:rPr lang="en-US" sz="1600" dirty="0" err="1" smtClean="0">
                <a:solidFill>
                  <a:schemeClr val="tx1"/>
                </a:solidFill>
              </a:rPr>
              <a:t>khi</a:t>
            </a:r>
            <a:r>
              <a:rPr lang="en-US" sz="1600" dirty="0" smtClean="0">
                <a:solidFill>
                  <a:schemeClr val="tx1"/>
                </a:solidFill>
              </a:rPr>
              <a:t> </a:t>
            </a:r>
            <a:r>
              <a:rPr lang="en-US" sz="1600" dirty="0" err="1" smtClean="0">
                <a:solidFill>
                  <a:schemeClr val="tx1"/>
                </a:solidFill>
              </a:rPr>
              <a:t>dịch</a:t>
            </a:r>
            <a:r>
              <a:rPr lang="en-US" sz="1600" dirty="0" smtClean="0">
                <a:solidFill>
                  <a:schemeClr val="tx1"/>
                </a:solidFill>
              </a:rPr>
              <a:t> </a:t>
            </a:r>
            <a:r>
              <a:rPr lang="en-US" sz="1600" dirty="0" err="1" smtClean="0">
                <a:solidFill>
                  <a:schemeClr val="tx1"/>
                </a:solidFill>
              </a:rPr>
              <a:t>bệnh</a:t>
            </a:r>
            <a:r>
              <a:rPr lang="en-US" sz="1600" dirty="0" smtClean="0">
                <a:solidFill>
                  <a:schemeClr val="tx1"/>
                </a:solidFill>
              </a:rPr>
              <a:t> Covid-19 </a:t>
            </a:r>
            <a:r>
              <a:rPr lang="en-US" sz="1600" dirty="0" err="1" smtClean="0">
                <a:solidFill>
                  <a:schemeClr val="tx1"/>
                </a:solidFill>
              </a:rPr>
              <a:t>được</a:t>
            </a:r>
            <a:r>
              <a:rPr lang="en-US" sz="1600" dirty="0" smtClean="0">
                <a:solidFill>
                  <a:schemeClr val="tx1"/>
                </a:solidFill>
              </a:rPr>
              <a:t> </a:t>
            </a:r>
            <a:r>
              <a:rPr lang="en-US" sz="1600" dirty="0" err="1" smtClean="0">
                <a:solidFill>
                  <a:schemeClr val="tx1"/>
                </a:solidFill>
              </a:rPr>
              <a:t>kiểm</a:t>
            </a:r>
            <a:r>
              <a:rPr lang="en-US" sz="1600" dirty="0" smtClean="0">
                <a:solidFill>
                  <a:schemeClr val="tx1"/>
                </a:solidFill>
              </a:rPr>
              <a:t> </a:t>
            </a:r>
            <a:r>
              <a:rPr lang="en-US" sz="1600" dirty="0" err="1" smtClean="0">
                <a:solidFill>
                  <a:schemeClr val="tx1"/>
                </a:solidFill>
              </a:rPr>
              <a:t>soát</a:t>
            </a:r>
            <a:r>
              <a:rPr lang="en-US" sz="1600" dirty="0" smtClean="0">
                <a:solidFill>
                  <a:schemeClr val="tx1"/>
                </a:solidFill>
              </a:rPr>
              <a:t>.</a:t>
            </a:r>
            <a:endParaRPr lang="en-US" sz="1600" dirty="0">
              <a:solidFill>
                <a:schemeClr val="tx1"/>
              </a:solidFill>
            </a:endParaRPr>
          </a:p>
          <a:p>
            <a:pPr algn="just"/>
            <a:endParaRPr lang="en-US" dirty="0">
              <a:solidFill>
                <a:schemeClr val="tx1"/>
              </a:solidFill>
            </a:endParaRPr>
          </a:p>
        </p:txBody>
      </p:sp>
      <p:grpSp>
        <p:nvGrpSpPr>
          <p:cNvPr id="5" name="Group 1"/>
          <p:cNvGrpSpPr>
            <a:grpSpLocks/>
          </p:cNvGrpSpPr>
          <p:nvPr/>
        </p:nvGrpSpPr>
        <p:grpSpPr bwMode="auto">
          <a:xfrm>
            <a:off x="1143002" y="8426455"/>
            <a:ext cx="5180013" cy="725488"/>
            <a:chOff x="720" y="5308"/>
            <a:chExt cx="3263" cy="457"/>
          </a:xfrm>
        </p:grpSpPr>
        <p:sp>
          <p:nvSpPr>
            <p:cNvPr id="6"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dirty="0" err="1">
                  <a:solidFill>
                    <a:srgbClr val="000000"/>
                  </a:solidFill>
                </a:rPr>
                <a:t>Tài</a:t>
              </a:r>
              <a:r>
                <a:rPr lang="en-US" sz="1300" b="1" i="1" dirty="0">
                  <a:solidFill>
                    <a:srgbClr val="000000"/>
                  </a:solidFill>
                </a:rPr>
                <a:t> </a:t>
              </a:r>
              <a:r>
                <a:rPr lang="en-US" sz="1300" b="1" i="1" dirty="0" err="1">
                  <a:solidFill>
                    <a:srgbClr val="000000"/>
                  </a:solidFill>
                </a:rPr>
                <a:t>liệu</a:t>
              </a:r>
              <a:endParaRPr lang="en-US" sz="1300" b="1" i="1"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dirty="0">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dirty="0">
                  <a:solidFill>
                    <a:srgbClr val="0070C0"/>
                  </a:solidFill>
                </a:rPr>
                <a:t>TỈNH ĐOÀN QUẢNG NINH</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p>
          </p:txBody>
        </p:sp>
      </p:grpSp>
    </p:spTree>
    <p:extLst>
      <p:ext uri="{BB962C8B-B14F-4D97-AF65-F5344CB8AC3E}">
        <p14:creationId xmlns:p14="http://schemas.microsoft.com/office/powerpoint/2010/main" val="2235333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1"/>
          <p:cNvGrpSpPr>
            <a:grpSpLocks/>
          </p:cNvGrpSpPr>
          <p:nvPr/>
        </p:nvGrpSpPr>
        <p:grpSpPr bwMode="auto">
          <a:xfrm>
            <a:off x="1143002" y="8426455"/>
            <a:ext cx="5180013" cy="725488"/>
            <a:chOff x="720" y="5308"/>
            <a:chExt cx="3263" cy="457"/>
          </a:xfrm>
        </p:grpSpPr>
        <p:sp>
          <p:nvSpPr>
            <p:cNvPr id="4098"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4101" name="AutoShape 5"/>
          <p:cNvSpPr>
            <a:spLocks noChangeArrowheads="1"/>
          </p:cNvSpPr>
          <p:nvPr/>
        </p:nvSpPr>
        <p:spPr bwMode="auto">
          <a:xfrm>
            <a:off x="2438400" y="152400"/>
            <a:ext cx="2590800" cy="685800"/>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rPr>
              <a:t>Truyền thống</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877888" cy="989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9502"/>
            <a:ext cx="6858000" cy="6326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6955"/>
          <a:stretch/>
        </p:blipFill>
        <p:spPr bwMode="auto">
          <a:xfrm>
            <a:off x="1" y="533400"/>
            <a:ext cx="6867525" cy="746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Text Box 2"/>
          <p:cNvSpPr txBox="1">
            <a:spLocks noChangeArrowheads="1"/>
          </p:cNvSpPr>
          <p:nvPr/>
        </p:nvSpPr>
        <p:spPr bwMode="auto">
          <a:xfrm>
            <a:off x="3430589" y="8123241"/>
            <a:ext cx="1809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123" name="Group 3"/>
          <p:cNvGrpSpPr>
            <a:grpSpLocks/>
          </p:cNvGrpSpPr>
          <p:nvPr/>
        </p:nvGrpSpPr>
        <p:grpSpPr bwMode="auto">
          <a:xfrm>
            <a:off x="1236664" y="8426455"/>
            <a:ext cx="5180012" cy="725488"/>
            <a:chOff x="779" y="5308"/>
            <a:chExt cx="3263" cy="457"/>
          </a:xfrm>
        </p:grpSpPr>
        <p:sp>
          <p:nvSpPr>
            <p:cNvPr id="5124" name="Rectangle 4"/>
            <p:cNvSpPr>
              <a:spLocks noChangeArrowheads="1"/>
            </p:cNvSpPr>
            <p:nvPr/>
          </p:nvSpPr>
          <p:spPr bwMode="auto">
            <a:xfrm>
              <a:off x="1739"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p:cNvSpPr txBox="1">
              <a:spLocks noChangeArrowheads="1"/>
            </p:cNvSpPr>
            <p:nvPr/>
          </p:nvSpPr>
          <p:spPr bwMode="auto">
            <a:xfrm>
              <a:off x="779"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1143002" y="8426455"/>
            <a:ext cx="5180013" cy="725488"/>
            <a:chOff x="720" y="5308"/>
            <a:chExt cx="3263" cy="457"/>
          </a:xfrm>
        </p:grpSpPr>
        <p:sp>
          <p:nvSpPr>
            <p:cNvPr id="6146"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grpSp>
        <p:nvGrpSpPr>
          <p:cNvPr id="6149" name="Group 5"/>
          <p:cNvGrpSpPr>
            <a:grpSpLocks/>
          </p:cNvGrpSpPr>
          <p:nvPr/>
        </p:nvGrpSpPr>
        <p:grpSpPr bwMode="auto">
          <a:xfrm>
            <a:off x="647700" y="0"/>
            <a:ext cx="5614988" cy="760413"/>
            <a:chOff x="408" y="0"/>
            <a:chExt cx="3537" cy="479"/>
          </a:xfrm>
        </p:grpSpPr>
        <p:sp>
          <p:nvSpPr>
            <p:cNvPr id="6150" name="AutoShape 6"/>
            <p:cNvSpPr>
              <a:spLocks noChangeArrowheads="1"/>
            </p:cNvSpPr>
            <p:nvPr/>
          </p:nvSpPr>
          <p:spPr bwMode="auto">
            <a:xfrm>
              <a:off x="884" y="0"/>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TƯ TƯỞNG HỒ CHÍ MINH</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 y="0"/>
              <a:ext cx="634"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52" name="Text Box 8"/>
          <p:cNvSpPr txBox="1">
            <a:spLocks noChangeArrowheads="1"/>
          </p:cNvSpPr>
          <p:nvPr/>
        </p:nvSpPr>
        <p:spPr bwMode="auto">
          <a:xfrm>
            <a:off x="798095" y="972147"/>
            <a:ext cx="5500688" cy="7989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9144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Times New Roman" pitchFamily="16" charset="0"/>
                <a:cs typeface="Times New Roman" pitchFamily="16" charset="0"/>
              </a:defRPr>
            </a:lvl9pPr>
          </a:lstStyle>
          <a:p>
            <a:pPr algn="ctr">
              <a:buClrTx/>
              <a:buFontTx/>
              <a:buNone/>
            </a:pPr>
            <a:r>
              <a:rPr lang="en-US" sz="2000" b="1" dirty="0" err="1"/>
              <a:t>Bác</a:t>
            </a:r>
            <a:r>
              <a:rPr lang="en-US" sz="2000" b="1" dirty="0"/>
              <a:t> </a:t>
            </a:r>
            <a:r>
              <a:rPr lang="en-US" sz="2000" b="1" dirty="0" err="1" smtClean="0"/>
              <a:t>Hồ</a:t>
            </a:r>
            <a:r>
              <a:rPr lang="en-US" sz="2000" b="1" dirty="0"/>
              <a:t> </a:t>
            </a:r>
            <a:r>
              <a:rPr lang="en-US" sz="2000" b="1" dirty="0" err="1" smtClean="0"/>
              <a:t>với</a:t>
            </a:r>
            <a:r>
              <a:rPr lang="en-US" sz="2000" b="1" dirty="0" smtClean="0"/>
              <a:t> </a:t>
            </a:r>
            <a:r>
              <a:rPr lang="en-US" sz="2000" b="1" dirty="0" err="1"/>
              <a:t>giáo</a:t>
            </a:r>
            <a:r>
              <a:rPr lang="en-US" sz="2000" b="1" dirty="0"/>
              <a:t> </a:t>
            </a:r>
            <a:r>
              <a:rPr lang="en-US" sz="2000" b="1" dirty="0" err="1"/>
              <a:t>dục</a:t>
            </a:r>
            <a:r>
              <a:rPr lang="en-US" sz="2000" b="1" dirty="0"/>
              <a:t> </a:t>
            </a:r>
            <a:r>
              <a:rPr lang="en-US" sz="2000" b="1" dirty="0" err="1"/>
              <a:t>đạo</a:t>
            </a:r>
            <a:r>
              <a:rPr lang="en-US" sz="2000" b="1" dirty="0"/>
              <a:t> </a:t>
            </a:r>
            <a:r>
              <a:rPr lang="en-US" sz="2000" b="1" dirty="0" err="1"/>
              <a:t>đức</a:t>
            </a:r>
            <a:r>
              <a:rPr lang="en-US" sz="2000" b="1" dirty="0"/>
              <a:t> </a:t>
            </a:r>
            <a:r>
              <a:rPr lang="en-US" sz="2000" b="1" dirty="0" err="1"/>
              <a:t>cho</a:t>
            </a:r>
            <a:r>
              <a:rPr lang="en-US" sz="2000" b="1" dirty="0"/>
              <a:t> </a:t>
            </a:r>
            <a:r>
              <a:rPr lang="en-US" sz="2000" b="1" dirty="0" err="1"/>
              <a:t>đoàn</a:t>
            </a:r>
            <a:r>
              <a:rPr lang="en-US" sz="2000" b="1" dirty="0"/>
              <a:t> </a:t>
            </a:r>
            <a:r>
              <a:rPr lang="en-US" sz="2000" b="1" dirty="0" err="1"/>
              <a:t>viên</a:t>
            </a:r>
            <a:r>
              <a:rPr lang="en-US" sz="2000" b="1" dirty="0"/>
              <a:t>, </a:t>
            </a:r>
            <a:endParaRPr lang="en-US" sz="2000" b="1" dirty="0" smtClean="0"/>
          </a:p>
          <a:p>
            <a:pPr algn="ctr">
              <a:buClrTx/>
              <a:buFontTx/>
              <a:buNone/>
            </a:pPr>
            <a:r>
              <a:rPr lang="en-US" sz="2000" b="1" dirty="0" err="1" smtClean="0"/>
              <a:t>thanh</a:t>
            </a:r>
            <a:r>
              <a:rPr lang="en-US" sz="2000" b="1" dirty="0" smtClean="0"/>
              <a:t> </a:t>
            </a:r>
            <a:r>
              <a:rPr lang="en-US" sz="2000" b="1" dirty="0" err="1"/>
              <a:t>niên</a:t>
            </a:r>
            <a:r>
              <a:rPr lang="en-US" sz="1600" dirty="0" smtClean="0"/>
              <a:t>		</a:t>
            </a:r>
          </a:p>
          <a:p>
            <a:pPr algn="ctr">
              <a:buClrTx/>
              <a:buFontTx/>
              <a:buNone/>
            </a:pPr>
            <a:endParaRPr lang="en-US" sz="1600" dirty="0" smtClean="0"/>
          </a:p>
          <a:p>
            <a:pPr algn="just">
              <a:lnSpc>
                <a:spcPct val="120000"/>
              </a:lnSpc>
              <a:buClrTx/>
              <a:buFontTx/>
              <a:buNone/>
            </a:pPr>
            <a:r>
              <a:rPr lang="en-US" sz="1600" dirty="0"/>
              <a:t>	</a:t>
            </a:r>
            <a:r>
              <a:rPr lang="en-US" sz="1600" dirty="0" smtClean="0"/>
              <a:t>	</a:t>
            </a:r>
            <a:r>
              <a:rPr lang="vi-VN" sz="1600" dirty="0" smtClean="0"/>
              <a:t>Sinh </a:t>
            </a:r>
            <a:r>
              <a:rPr lang="vi-VN" sz="1600" dirty="0"/>
              <a:t>thời, Chủ tịch Hồ Chí Minh luôn coi trọng việc giáo dục đạo đức cho đoàn viên, thanh niên. Nhìn nhận đoàn viên, thanh niên một cách toàn diện, thấy rõ vị trí, vai trò "Là người tiếp sức cho thế hệ thanh niên già, đồng thời là người phụ trách dìu dắt thế hệ thanh niên tương lai". Do vậy, Người đặc biệt quan tâm tổ chức, bồi dưỡng đoàn viên thanh niên thành đội xung kích cách mạng, lực lượng hậu bị của Đảng nhằm kế tục trung thành và xuất sắc sự nghiệp của giai cấp và dân tộc.</a:t>
            </a:r>
          </a:p>
          <a:p>
            <a:pPr algn="just">
              <a:lnSpc>
                <a:spcPct val="120000"/>
              </a:lnSpc>
              <a:buClrTx/>
              <a:buFontTx/>
              <a:buNone/>
            </a:pPr>
            <a:endParaRPr lang="vi-VN" sz="1600" dirty="0"/>
          </a:p>
          <a:p>
            <a:pPr algn="just">
              <a:lnSpc>
                <a:spcPct val="120000"/>
              </a:lnSpc>
              <a:buClrTx/>
              <a:buFontTx/>
              <a:buNone/>
            </a:pPr>
            <a:r>
              <a:rPr lang="en-US" sz="1600" dirty="0" smtClean="0"/>
              <a:t>		</a:t>
            </a:r>
            <a:r>
              <a:rPr lang="vi-VN" sz="1600" dirty="0" smtClean="0"/>
              <a:t>Người </a:t>
            </a:r>
            <a:r>
              <a:rPr lang="vi-VN" sz="1600" dirty="0"/>
              <a:t>yêu cầu mỗi đoàn viên, thanh niên phải tự giác rèn luyện, không ngừng học tập, gương mẫu xung phong trong mọi công việc. Đi đôi với việc giáo dục trí lực, nâng cao trình độ chuyên môn, nắm vững khoa học kỹ thuật, mỗi đoàn viên, thanh niên phải thường xuyên trau dồi đạo đức cách mạng bởi theo Người: "Thanh niên phải có đức, có tài. Có tài mà không có đức ví như một anh làm kinh tế tài chính rất giỏi nhưng lại đi đến thụt két thì chẳng những không làm được gì lợi ích cho xã hội, mà còn có hại cho xã hội nữa. Nếu có đức mà không có tài ví như ông Bụt không làm hại gì, nhưng cũng không có lợi gì cho loài người</a:t>
            </a:r>
            <a:r>
              <a:rPr lang="vi-VN" sz="1600" dirty="0" smtClean="0"/>
              <a:t>".</a:t>
            </a:r>
            <a:endParaRPr lang="en-US" sz="1600" dirty="0" smtClean="0"/>
          </a:p>
          <a:p>
            <a:pPr algn="just">
              <a:lnSpc>
                <a:spcPct val="120000"/>
              </a:lnSpc>
              <a:buClrTx/>
              <a:buFontTx/>
              <a:buNone/>
            </a:pPr>
            <a:endParaRPr lang="vi-VN" sz="1600" dirty="0"/>
          </a:p>
          <a:p>
            <a:pPr algn="just">
              <a:lnSpc>
                <a:spcPct val="120000"/>
              </a:lnSpc>
              <a:buClrTx/>
              <a:buFontTx/>
              <a:buNone/>
            </a:pPr>
            <a:r>
              <a:rPr lang="en-US" sz="1600" dirty="0" smtClean="0"/>
              <a:t>		</a:t>
            </a:r>
            <a:endParaRPr lang="vi-VN" sz="1600"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1"/>
          <p:cNvGrpSpPr>
            <a:grpSpLocks/>
          </p:cNvGrpSpPr>
          <p:nvPr/>
        </p:nvGrpSpPr>
        <p:grpSpPr bwMode="auto">
          <a:xfrm>
            <a:off x="1143002" y="8426455"/>
            <a:ext cx="5180013" cy="725488"/>
            <a:chOff x="720" y="5308"/>
            <a:chExt cx="3263" cy="457"/>
          </a:xfrm>
        </p:grpSpPr>
        <p:sp>
          <p:nvSpPr>
            <p:cNvPr id="8194"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8197" name="Text Box 5"/>
          <p:cNvSpPr txBox="1">
            <a:spLocks noChangeArrowheads="1"/>
          </p:cNvSpPr>
          <p:nvPr/>
        </p:nvSpPr>
        <p:spPr bwMode="auto">
          <a:xfrm>
            <a:off x="533400" y="927960"/>
            <a:ext cx="5943600" cy="8900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914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just">
              <a:lnSpc>
                <a:spcPct val="120000"/>
              </a:lnSpc>
              <a:buClrTx/>
            </a:pPr>
            <a:r>
              <a:rPr lang="en-US" sz="1600" dirty="0" smtClean="0"/>
              <a:t>	           </a:t>
            </a:r>
            <a:r>
              <a:rPr lang="vi-VN" sz="1600" dirty="0"/>
              <a:t>Không những thế, Người còn yêu cầu mỗi đoàn viên, thanh niên cần phải chống tâm lý tự ti, tự lợi, chỉ lo vun vén cho lợi ích riêng và sinh hoạt riêng của mình, chống tâm lý ham sung sướng và tránh khó nhọc, chống thói xem khinh lao động, nhất là lao động chân tay...đó là những thói xấu kìm hãm chí tiến thủ của đoàn viên, thanh niên.</a:t>
            </a:r>
          </a:p>
          <a:p>
            <a:pPr algn="just">
              <a:lnSpc>
                <a:spcPct val="120000"/>
              </a:lnSpc>
              <a:buClrTx/>
              <a:buFontTx/>
              <a:buNone/>
            </a:pPr>
            <a:r>
              <a:rPr lang="en-US" sz="1600" dirty="0" smtClean="0"/>
              <a:t>	           </a:t>
            </a:r>
          </a:p>
          <a:p>
            <a:pPr algn="just">
              <a:lnSpc>
                <a:spcPct val="120000"/>
              </a:lnSpc>
              <a:buClrTx/>
              <a:buFontTx/>
              <a:buNone/>
            </a:pPr>
            <a:r>
              <a:rPr lang="en-US" sz="1600" dirty="0"/>
              <a:t> </a:t>
            </a:r>
            <a:r>
              <a:rPr lang="en-US" sz="1600" dirty="0" smtClean="0"/>
              <a:t>          T</a:t>
            </a:r>
            <a:r>
              <a:rPr lang="vi-VN" sz="1600" dirty="0" smtClean="0"/>
              <a:t>hương </a:t>
            </a:r>
            <a:r>
              <a:rPr lang="vi-VN" sz="1600" dirty="0"/>
              <a:t>yêu hết lòng và đặt niềm tin trọn vẹn vào đoàn viên, thanh niên, Người nhấn mạnh: "Thanh niên sẽ làm chủ nước nhà. Phải học tập mãi, tiến bộ mãi mới thật là thanh niên ". Trước lúc đi xa, Người đã để lại cho đoàn viên, thanh niên "Muôn vàn tình thương yêu", Người đánh giá: “Đoàn viên thanh niên ta nói chung là tốt, mọi việc đều hăng hái xung phong, không ngại khó khăn, có chí tiến thủ"; và căn dặn "Đảng cần phải chăm lo giáo dục đạo đức cách mạng cho họ, đào tạo họ thành những người thừa kế xây dựng CNXH vừa “hồng”vừa “chuyên”.</a:t>
            </a:r>
          </a:p>
          <a:p>
            <a:pPr algn="just">
              <a:lnSpc>
                <a:spcPct val="120000"/>
              </a:lnSpc>
              <a:buClrTx/>
              <a:buFontTx/>
              <a:buNone/>
            </a:pPr>
            <a:endParaRPr lang="vi-VN" sz="1600" dirty="0"/>
          </a:p>
          <a:p>
            <a:pPr algn="just">
              <a:lnSpc>
                <a:spcPct val="120000"/>
              </a:lnSpc>
              <a:buClrTx/>
              <a:buFontTx/>
              <a:buNone/>
            </a:pPr>
            <a:r>
              <a:rPr lang="en-US" sz="1600" dirty="0" smtClean="0"/>
              <a:t>	           </a:t>
            </a:r>
            <a:r>
              <a:rPr lang="vi-VN" sz="1600" dirty="0" smtClean="0"/>
              <a:t>Bồi </a:t>
            </a:r>
            <a:r>
              <a:rPr lang="vi-VN" sz="1600" dirty="0"/>
              <a:t>dưỡng thế hệ cách mạng cho đời sau là một việc rất quan trọng và cần thiết”. Từ bức thư tâm huyết gửi thanh niên Việt Nam hồi đầu thế kỷ đến lời “Di chúc” cuối cùng, Bác Hồ luôn dành cho đoàn viên, thanh niên tình cảm thương yêu, trìu mến, sự chăm sóc ân cần.</a:t>
            </a:r>
          </a:p>
          <a:p>
            <a:pPr algn="just">
              <a:lnSpc>
                <a:spcPct val="120000"/>
              </a:lnSpc>
              <a:buClrTx/>
              <a:buFontTx/>
              <a:buNone/>
            </a:pPr>
            <a:endParaRPr lang="en-US" sz="1600" dirty="0" smtClean="0"/>
          </a:p>
          <a:p>
            <a:pPr algn="just">
              <a:lnSpc>
                <a:spcPct val="120000"/>
              </a:lnSpc>
              <a:buClrTx/>
              <a:buFontTx/>
              <a:buNone/>
            </a:pPr>
            <a:r>
              <a:rPr lang="en-US" sz="1600" dirty="0" smtClean="0"/>
              <a:t>           </a:t>
            </a:r>
            <a:r>
              <a:rPr lang="vi-VN" sz="1600" dirty="0" smtClean="0"/>
              <a:t>Không </a:t>
            </a:r>
            <a:r>
              <a:rPr lang="vi-VN" sz="1600" dirty="0"/>
              <a:t>chỉ chăm lo và giáo dục, cổ vũ đoàn viên, thanh niên học tập và phấn đấu, Chủ tịch Hồ Chí Minh còn là một mẫu mực của tấm gương đạo đức cách mạng, cần kiêm liêm chính, chí công vô tư, hết lòng, hết sức phục vụ cách mạng và nhân dân. Suốt đời phấn đấu vì độc lập, thống nhất của Tổ quốc, vì cuộc sống ấm no, hạnh phúc của nhân dân</a:t>
            </a:r>
            <a:r>
              <a:rPr lang="vi-VN" sz="1600" dirty="0" smtClean="0"/>
              <a:t>.</a:t>
            </a:r>
            <a:endParaRPr lang="en-US" sz="1600" dirty="0" smtClean="0"/>
          </a:p>
          <a:p>
            <a:pPr algn="just">
              <a:lnSpc>
                <a:spcPct val="120000"/>
              </a:lnSpc>
              <a:buClrTx/>
              <a:buFontTx/>
              <a:buNone/>
            </a:pPr>
            <a:endParaRPr lang="vi-VN" sz="1600" dirty="0"/>
          </a:p>
        </p:txBody>
      </p:sp>
      <p:grpSp>
        <p:nvGrpSpPr>
          <p:cNvPr id="7" name="Group 5"/>
          <p:cNvGrpSpPr>
            <a:grpSpLocks/>
          </p:cNvGrpSpPr>
          <p:nvPr/>
        </p:nvGrpSpPr>
        <p:grpSpPr bwMode="auto">
          <a:xfrm>
            <a:off x="647700" y="0"/>
            <a:ext cx="5614988" cy="760413"/>
            <a:chOff x="408" y="0"/>
            <a:chExt cx="3537" cy="479"/>
          </a:xfrm>
        </p:grpSpPr>
        <p:sp>
          <p:nvSpPr>
            <p:cNvPr id="8" name="AutoShape 6"/>
            <p:cNvSpPr>
              <a:spLocks noChangeArrowheads="1"/>
            </p:cNvSpPr>
            <p:nvPr/>
          </p:nvSpPr>
          <p:spPr bwMode="auto">
            <a:xfrm>
              <a:off x="884" y="0"/>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TƯ TƯỞNG HỒ CHÍ MINH</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 y="0"/>
              <a:ext cx="634"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1"/>
          <p:cNvGrpSpPr>
            <a:grpSpLocks/>
          </p:cNvGrpSpPr>
          <p:nvPr/>
        </p:nvGrpSpPr>
        <p:grpSpPr bwMode="auto">
          <a:xfrm>
            <a:off x="1143002" y="8426455"/>
            <a:ext cx="5180013" cy="725488"/>
            <a:chOff x="720" y="5308"/>
            <a:chExt cx="3263" cy="457"/>
          </a:xfrm>
        </p:grpSpPr>
        <p:sp>
          <p:nvSpPr>
            <p:cNvPr id="9218"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9221" name="Text Box 5"/>
          <p:cNvSpPr txBox="1">
            <a:spLocks noChangeArrowheads="1"/>
          </p:cNvSpPr>
          <p:nvPr/>
        </p:nvSpPr>
        <p:spPr bwMode="auto">
          <a:xfrm>
            <a:off x="822327" y="1066800"/>
            <a:ext cx="5500688" cy="535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9144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just">
              <a:lnSpc>
                <a:spcPct val="120000"/>
              </a:lnSpc>
              <a:buClrTx/>
              <a:buFontTx/>
              <a:buNone/>
            </a:pPr>
            <a:r>
              <a:rPr lang="en-US" sz="1600" dirty="0"/>
              <a:t>	</a:t>
            </a:r>
            <a:r>
              <a:rPr lang="en-US" sz="1600" dirty="0" smtClean="0"/>
              <a:t>           </a:t>
            </a:r>
            <a:r>
              <a:rPr lang="vi-VN" sz="1600" dirty="0" smtClean="0"/>
              <a:t>Thấm </a:t>
            </a:r>
            <a:r>
              <a:rPr lang="vi-VN" sz="1600" dirty="0"/>
              <a:t>nhuần và quán triệt tư tưởng của Người, Đảng và Nhà nước ta luôn đề cao vai trò của đoàn viên, thanh niên. Coi đây là lực lượng xung kích, là đội dự bị tin cậy của Đảng và coi công tác thanh niên là vấn đề được đặc biệt quan tâm chỉ đạo. Sự nghiệp đổi mới có thành công hay không, đất nước có vị trí xứng đáng trong cộng đồng thế giới hay không phần lớn phụ thuộc vào lực lượng đoàn viên, thanh niên, vào việc bồi dưỡng, rèn luyện thế hệ thanh niên.</a:t>
            </a:r>
          </a:p>
          <a:p>
            <a:pPr algn="just">
              <a:lnSpc>
                <a:spcPct val="120000"/>
              </a:lnSpc>
              <a:buClrTx/>
              <a:buFontTx/>
              <a:buNone/>
            </a:pPr>
            <a:endParaRPr lang="vi-VN" sz="1600" dirty="0"/>
          </a:p>
          <a:p>
            <a:pPr algn="just">
              <a:lnSpc>
                <a:spcPct val="120000"/>
              </a:lnSpc>
              <a:buClrTx/>
              <a:buFontTx/>
              <a:buNone/>
            </a:pPr>
            <a:r>
              <a:rPr lang="en-US" sz="1600" dirty="0" smtClean="0"/>
              <a:t>          </a:t>
            </a:r>
            <a:r>
              <a:rPr lang="vi-VN" sz="1600" dirty="0" smtClean="0"/>
              <a:t>Do </a:t>
            </a:r>
            <a:r>
              <a:rPr lang="vi-VN" sz="1600" dirty="0"/>
              <a:t>vậy, phải chăm lo giáo dục, bồi dưỡng, đào tạo phát triển toàn diện về chính trị, tư tưởng, đạo đức, lối sống, văn hoá, sức khoẻ, nghề nghiệp, giải quyết việc làm, phát triển tài năng - sức sáng tạo, phát huy vai trò xung kích…của đoàn viên, thanh niên trong sự nghiệp xây dựng và bảo vệ Tổ quốc</a:t>
            </a:r>
            <a:r>
              <a:rPr lang="vi-VN" sz="1600" dirty="0" smtClean="0"/>
              <a:t>.</a:t>
            </a:r>
            <a:endParaRPr lang="en-US" sz="1600" dirty="0" smtClean="0"/>
          </a:p>
          <a:p>
            <a:pPr algn="r">
              <a:lnSpc>
                <a:spcPct val="120000"/>
              </a:lnSpc>
              <a:buClrTx/>
              <a:buFontTx/>
              <a:buNone/>
            </a:pPr>
            <a:r>
              <a:rPr lang="en-US" sz="1600" b="1" i="1" dirty="0" err="1" smtClean="0"/>
              <a:t>Nguồn</a:t>
            </a:r>
            <a:r>
              <a:rPr lang="en-US" sz="1600" b="1" i="1" dirty="0" smtClean="0"/>
              <a:t>: </a:t>
            </a:r>
            <a:r>
              <a:rPr lang="en-US" sz="1600" b="1" i="1" dirty="0" err="1" smtClean="0"/>
              <a:t>Tổng</a:t>
            </a:r>
            <a:r>
              <a:rPr lang="en-US" sz="1600" b="1" i="1" dirty="0" smtClean="0"/>
              <a:t> </a:t>
            </a:r>
            <a:r>
              <a:rPr lang="en-US" sz="1600" b="1" i="1" dirty="0" err="1" smtClean="0"/>
              <a:t>hợp</a:t>
            </a:r>
            <a:endParaRPr lang="vi-VN" sz="1600" b="1" i="1" dirty="0"/>
          </a:p>
        </p:txBody>
      </p:sp>
      <p:grpSp>
        <p:nvGrpSpPr>
          <p:cNvPr id="7" name="Group 5"/>
          <p:cNvGrpSpPr>
            <a:grpSpLocks/>
          </p:cNvGrpSpPr>
          <p:nvPr/>
        </p:nvGrpSpPr>
        <p:grpSpPr bwMode="auto">
          <a:xfrm>
            <a:off x="647700" y="0"/>
            <a:ext cx="5614988" cy="760413"/>
            <a:chOff x="408" y="0"/>
            <a:chExt cx="3537" cy="479"/>
          </a:xfrm>
        </p:grpSpPr>
        <p:sp>
          <p:nvSpPr>
            <p:cNvPr id="8" name="AutoShape 6"/>
            <p:cNvSpPr>
              <a:spLocks noChangeArrowheads="1"/>
            </p:cNvSpPr>
            <p:nvPr/>
          </p:nvSpPr>
          <p:spPr bwMode="auto">
            <a:xfrm>
              <a:off x="884" y="0"/>
              <a:ext cx="3061" cy="426"/>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rPr>
                <a:t>TƯ TƯỞNG HỒ CHÍ MINH</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 y="0"/>
              <a:ext cx="634" cy="4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0245" name="AutoShape 5"/>
          <p:cNvSpPr>
            <a:spLocks noChangeArrowheads="1"/>
          </p:cNvSpPr>
          <p:nvPr/>
        </p:nvSpPr>
        <p:spPr bwMode="auto">
          <a:xfrm>
            <a:off x="1439863" y="307977"/>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THÁNG THANH NIÊN </a:t>
            </a:r>
            <a:r>
              <a:rPr lang="en-US" sz="2000" b="1" dirty="0" smtClean="0">
                <a:solidFill>
                  <a:srgbClr val="FFFFFF"/>
                </a:solidFill>
              </a:rPr>
              <a:t>2022</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4" y="71439"/>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 name="Rectangle 8"/>
          <p:cNvSpPr>
            <a:spLocks noChangeArrowheads="1"/>
          </p:cNvSpPr>
          <p:nvPr/>
        </p:nvSpPr>
        <p:spPr bwMode="auto">
          <a:xfrm>
            <a:off x="-6350" y="1401763"/>
            <a:ext cx="6858000" cy="685800"/>
          </a:xfrm>
          <a:prstGeom prst="rect">
            <a:avLst/>
          </a:prstGeom>
          <a:solidFill>
            <a:srgbClr val="00B0F0"/>
          </a:solidFill>
          <a:ln w="25560" cap="flat">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FF00"/>
                </a:solidFill>
              </a:rPr>
              <a:t>THANH NIÊN QUẢNG NINH </a:t>
            </a:r>
            <a:r>
              <a:rPr lang="en-US" sz="1600" dirty="0" smtClean="0">
                <a:solidFill>
                  <a:srgbClr val="FFFF00"/>
                </a:solidFill>
              </a:rPr>
              <a:t>XÂY DỰNG TỔ CHỨC ĐOÀN VỮNG MẠNH; SÁNG TẠO THAM GIA CHUYỂN ĐỔI SỐ TOÀN DIỆN</a:t>
            </a:r>
            <a:endParaRPr lang="en-US" sz="1600" dirty="0">
              <a:solidFill>
                <a:srgbClr val="FFFF00"/>
              </a:solidFill>
            </a:endParaRPr>
          </a:p>
        </p:txBody>
      </p:sp>
      <p:sp>
        <p:nvSpPr>
          <p:cNvPr id="3" name="TextBox 2"/>
          <p:cNvSpPr txBox="1"/>
          <p:nvPr/>
        </p:nvSpPr>
        <p:spPr>
          <a:xfrm>
            <a:off x="533400" y="2621220"/>
            <a:ext cx="6019800" cy="5686172"/>
          </a:xfrm>
          <a:prstGeom prst="rect">
            <a:avLst/>
          </a:prstGeom>
          <a:noFill/>
        </p:spPr>
        <p:txBody>
          <a:bodyPr wrap="square" rtlCol="0">
            <a:spAutoFit/>
          </a:bodyPr>
          <a:lstStyle/>
          <a:p>
            <a:pPr algn="just">
              <a:spcBef>
                <a:spcPts val="300"/>
              </a:spcBef>
              <a:spcAft>
                <a:spcPts val="300"/>
              </a:spcAft>
            </a:pPr>
            <a:r>
              <a:rPr lang="nb-NO" sz="1600" b="1" dirty="0">
                <a:solidFill>
                  <a:schemeClr val="tx1"/>
                </a:solidFill>
              </a:rPr>
              <a:t>1. </a:t>
            </a:r>
            <a:r>
              <a:rPr lang="nb-NO" sz="1600" dirty="0">
                <a:solidFill>
                  <a:schemeClr val="tx1"/>
                </a:solidFill>
              </a:rPr>
              <a:t>Kết nạp mới từ </a:t>
            </a:r>
            <a:r>
              <a:rPr lang="nb-NO" sz="1600" dirty="0" smtClean="0">
                <a:solidFill>
                  <a:schemeClr val="tx1"/>
                </a:solidFill>
              </a:rPr>
              <a:t>2.500 đoàn </a:t>
            </a:r>
            <a:r>
              <a:rPr lang="nb-NO" sz="1600" dirty="0">
                <a:solidFill>
                  <a:schemeClr val="tx1"/>
                </a:solidFill>
              </a:rPr>
              <a:t>viên; giới thiệu tối thiểu </a:t>
            </a:r>
            <a:r>
              <a:rPr lang="nb-NO" sz="1600" dirty="0" smtClean="0">
                <a:solidFill>
                  <a:schemeClr val="tx1"/>
                </a:solidFill>
              </a:rPr>
              <a:t>900 </a:t>
            </a:r>
            <a:r>
              <a:rPr lang="nb-NO" sz="1600" dirty="0">
                <a:solidFill>
                  <a:schemeClr val="tx1"/>
                </a:solidFill>
              </a:rPr>
              <a:t>đoàn </a:t>
            </a:r>
            <a:r>
              <a:rPr lang="nb-NO" sz="1600" dirty="0" smtClean="0">
                <a:solidFill>
                  <a:schemeClr val="tx1"/>
                </a:solidFill>
              </a:rPr>
              <a:t>viên </a:t>
            </a:r>
            <a:r>
              <a:rPr lang="nb-NO" sz="1600" dirty="0">
                <a:solidFill>
                  <a:schemeClr val="tx1"/>
                </a:solidFill>
              </a:rPr>
              <a:t>ưu tú cho Đảng.</a:t>
            </a:r>
            <a:endParaRPr lang="en-US" sz="1600" dirty="0">
              <a:solidFill>
                <a:schemeClr val="tx1"/>
              </a:solidFill>
            </a:endParaRPr>
          </a:p>
          <a:p>
            <a:pPr algn="just">
              <a:spcBef>
                <a:spcPts val="300"/>
              </a:spcBef>
              <a:spcAft>
                <a:spcPts val="300"/>
              </a:spcAft>
            </a:pPr>
            <a:r>
              <a:rPr lang="nb-NO" sz="1600" b="1" dirty="0">
                <a:solidFill>
                  <a:schemeClr val="tx1"/>
                </a:solidFill>
              </a:rPr>
              <a:t>2. </a:t>
            </a:r>
            <a:r>
              <a:rPr lang="en-US" sz="1600" dirty="0" smtClean="0">
                <a:solidFill>
                  <a:schemeClr val="tx1"/>
                </a:solidFill>
              </a:rPr>
              <a:t>100%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cấp</a:t>
            </a:r>
            <a:r>
              <a:rPr lang="en-US" sz="1600" dirty="0" smtClean="0">
                <a:solidFill>
                  <a:schemeClr val="tx1"/>
                </a:solidFill>
              </a:rPr>
              <a:t> </a:t>
            </a:r>
            <a:r>
              <a:rPr lang="en-US" sz="1600" dirty="0" err="1" smtClean="0">
                <a:solidFill>
                  <a:schemeClr val="tx1"/>
                </a:solidFill>
              </a:rPr>
              <a:t>huyện</a:t>
            </a:r>
            <a:r>
              <a:rPr lang="en-US" sz="1600" dirty="0" smtClean="0">
                <a:solidFill>
                  <a:schemeClr val="tx1"/>
                </a:solidFill>
              </a:rPr>
              <a:t> </a:t>
            </a:r>
            <a:r>
              <a:rPr lang="en-US" sz="1600" dirty="0" err="1" smtClean="0">
                <a:solidFill>
                  <a:schemeClr val="tx1"/>
                </a:solidFill>
              </a:rPr>
              <a:t>chỉ</a:t>
            </a:r>
            <a:r>
              <a:rPr lang="en-US" sz="1600" dirty="0" smtClean="0">
                <a:solidFill>
                  <a:schemeClr val="tx1"/>
                </a:solidFill>
              </a:rPr>
              <a:t> </a:t>
            </a:r>
            <a:r>
              <a:rPr lang="en-US" sz="1600" dirty="0" err="1" smtClean="0">
                <a:solidFill>
                  <a:schemeClr val="tx1"/>
                </a:solidFill>
              </a:rPr>
              <a:t>đạo</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viên</a:t>
            </a:r>
            <a:r>
              <a:rPr lang="en-US" sz="1600" dirty="0" smtClean="0">
                <a:solidFill>
                  <a:schemeClr val="tx1"/>
                </a:solidFill>
              </a:rPr>
              <a:t> </a:t>
            </a:r>
            <a:r>
              <a:rPr lang="en-US" sz="1600" dirty="0" err="1" smtClean="0">
                <a:solidFill>
                  <a:schemeClr val="tx1"/>
                </a:solidFill>
              </a:rPr>
              <a:t>đồng</a:t>
            </a:r>
            <a:r>
              <a:rPr lang="en-US" sz="1600" dirty="0" smtClean="0">
                <a:solidFill>
                  <a:schemeClr val="tx1"/>
                </a:solidFill>
              </a:rPr>
              <a:t> </a:t>
            </a:r>
            <a:r>
              <a:rPr lang="en-US" sz="1600" dirty="0" err="1" smtClean="0">
                <a:solidFill>
                  <a:schemeClr val="tx1"/>
                </a:solidFill>
              </a:rPr>
              <a:t>loạt</a:t>
            </a:r>
            <a:r>
              <a:rPr lang="en-US" sz="1600" dirty="0" smtClean="0">
                <a:solidFill>
                  <a:schemeClr val="tx1"/>
                </a:solidFill>
              </a:rPr>
              <a:t> </a:t>
            </a:r>
            <a:r>
              <a:rPr lang="en-US" sz="1600" dirty="0" err="1" smtClean="0">
                <a:solidFill>
                  <a:schemeClr val="tx1"/>
                </a:solidFill>
              </a:rPr>
              <a:t>vào</a:t>
            </a:r>
            <a:r>
              <a:rPr lang="en-US" sz="1600" dirty="0" smtClean="0">
                <a:solidFill>
                  <a:schemeClr val="tx1"/>
                </a:solidFill>
              </a:rPr>
              <a:t> 21/3/2022.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Liên</a:t>
            </a:r>
            <a:r>
              <a:rPr lang="en-US" sz="1600" dirty="0" smtClean="0">
                <a:solidFill>
                  <a:schemeClr val="tx1"/>
                </a:solidFill>
              </a:rPr>
              <a:t> </a:t>
            </a:r>
            <a:r>
              <a:rPr lang="en-US" sz="1600" dirty="0" err="1" smtClean="0">
                <a:solidFill>
                  <a:schemeClr val="tx1"/>
                </a:solidFill>
              </a:rPr>
              <a:t>đội</a:t>
            </a:r>
            <a:r>
              <a:rPr lang="en-US" sz="1600" dirty="0" smtClean="0">
                <a:solidFill>
                  <a:schemeClr val="tx1"/>
                </a:solidFill>
              </a:rPr>
              <a:t> </a:t>
            </a:r>
            <a:r>
              <a:rPr lang="en-US" sz="1600" dirty="0" err="1" smtClean="0">
                <a:solidFill>
                  <a:schemeClr val="tx1"/>
                </a:solidFill>
              </a:rPr>
              <a:t>tiểu</a:t>
            </a:r>
            <a:r>
              <a:rPr lang="en-US" sz="1600" dirty="0" smtClean="0">
                <a:solidFill>
                  <a:schemeClr val="tx1"/>
                </a:solidFill>
              </a:rPr>
              <a:t> </a:t>
            </a:r>
            <a:r>
              <a:rPr lang="en-US" sz="1600" dirty="0" err="1" smtClean="0">
                <a:solidFill>
                  <a:schemeClr val="tx1"/>
                </a:solidFill>
              </a:rPr>
              <a:t>học</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a:t>
            </a:r>
            <a:r>
              <a:rPr lang="en-US" sz="1600" dirty="0" err="1" smtClean="0">
                <a:solidFill>
                  <a:schemeClr val="tx1"/>
                </a:solidFill>
              </a:rPr>
              <a:t>hội</a:t>
            </a:r>
            <a:r>
              <a:rPr lang="en-US" sz="1600" dirty="0" smtClean="0">
                <a:solidFill>
                  <a:schemeClr val="tx1"/>
                </a:solidFill>
              </a:rPr>
              <a:t> </a:t>
            </a:r>
            <a:r>
              <a:rPr lang="en-US" sz="1600" dirty="0" err="1" smtClean="0">
                <a:solidFill>
                  <a:schemeClr val="tx1"/>
                </a:solidFill>
              </a:rPr>
              <a:t>Thiếu</a:t>
            </a:r>
            <a:r>
              <a:rPr lang="en-US" sz="1600" dirty="0" smtClean="0">
                <a:solidFill>
                  <a:schemeClr val="tx1"/>
                </a:solidFill>
              </a:rPr>
              <a:t> </a:t>
            </a:r>
            <a:r>
              <a:rPr lang="en-US" sz="1600" dirty="0" err="1" smtClean="0">
                <a:solidFill>
                  <a:schemeClr val="tx1"/>
                </a:solidFill>
              </a:rPr>
              <a:t>nhi</a:t>
            </a:r>
            <a:r>
              <a:rPr lang="en-US" sz="1600" dirty="0" smtClean="0">
                <a:solidFill>
                  <a:schemeClr val="tx1"/>
                </a:solidFill>
              </a:rPr>
              <a:t> </a:t>
            </a:r>
            <a:r>
              <a:rPr lang="en-US" sz="1600" dirty="0" err="1" smtClean="0">
                <a:solidFill>
                  <a:schemeClr val="tx1"/>
                </a:solidFill>
              </a:rPr>
              <a:t>vui</a:t>
            </a:r>
            <a:r>
              <a:rPr lang="en-US" sz="1600" dirty="0" smtClean="0">
                <a:solidFill>
                  <a:schemeClr val="tx1"/>
                </a:solidFill>
              </a:rPr>
              <a:t> </a:t>
            </a:r>
            <a:r>
              <a:rPr lang="en-US" sz="1600" dirty="0" err="1" smtClean="0">
                <a:solidFill>
                  <a:schemeClr val="tx1"/>
                </a:solidFill>
              </a:rPr>
              <a:t>khỏe</a:t>
            </a:r>
            <a:r>
              <a:rPr lang="en-US" sz="1600" dirty="0" smtClean="0">
                <a:solidFill>
                  <a:schemeClr val="tx1"/>
                </a:solidFill>
              </a:rPr>
              <a:t>” </a:t>
            </a:r>
            <a:r>
              <a:rPr lang="en-US" sz="1600" dirty="0" err="1" smtClean="0">
                <a:solidFill>
                  <a:schemeClr val="tx1"/>
                </a:solidFill>
              </a:rPr>
              <a:t>và</a:t>
            </a:r>
            <a:r>
              <a:rPr lang="en-US" sz="1600" dirty="0" smtClean="0">
                <a:solidFill>
                  <a:schemeClr val="tx1"/>
                </a:solidFill>
              </a:rPr>
              <a:t> 100% </a:t>
            </a:r>
            <a:r>
              <a:rPr lang="en-US" sz="1600" dirty="0" err="1" smtClean="0">
                <a:solidFill>
                  <a:schemeClr val="tx1"/>
                </a:solidFill>
              </a:rPr>
              <a:t>Liên</a:t>
            </a:r>
            <a:r>
              <a:rPr lang="en-US" sz="1600" dirty="0" smtClean="0">
                <a:solidFill>
                  <a:schemeClr val="tx1"/>
                </a:solidFill>
              </a:rPr>
              <a:t> </a:t>
            </a:r>
            <a:r>
              <a:rPr lang="en-US" sz="1600" dirty="0" err="1" smtClean="0">
                <a:solidFill>
                  <a:schemeClr val="tx1"/>
                </a:solidFill>
              </a:rPr>
              <a:t>đội</a:t>
            </a:r>
            <a:r>
              <a:rPr lang="en-US" sz="1600" dirty="0" smtClean="0">
                <a:solidFill>
                  <a:schemeClr val="tx1"/>
                </a:solidFill>
              </a:rPr>
              <a:t> THCS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a:t>
            </a:r>
            <a:r>
              <a:rPr lang="en-US" sz="1600" dirty="0" err="1" smtClean="0">
                <a:solidFill>
                  <a:schemeClr val="tx1"/>
                </a:solidFill>
              </a:rPr>
              <a:t>hội</a:t>
            </a:r>
            <a:r>
              <a:rPr lang="en-US" sz="1600" dirty="0" smtClean="0">
                <a:solidFill>
                  <a:schemeClr val="tx1"/>
                </a:solidFill>
              </a:rPr>
              <a:t> “</a:t>
            </a:r>
            <a:r>
              <a:rPr lang="en-US" sz="1600" dirty="0" err="1" smtClean="0">
                <a:solidFill>
                  <a:schemeClr val="tx1"/>
                </a:solidFill>
              </a:rPr>
              <a:t>Tiến</a:t>
            </a:r>
            <a:r>
              <a:rPr lang="en-US" sz="1600" dirty="0" smtClean="0">
                <a:solidFill>
                  <a:schemeClr val="tx1"/>
                </a:solidFill>
              </a:rPr>
              <a:t> </a:t>
            </a:r>
            <a:r>
              <a:rPr lang="en-US" sz="1600" dirty="0" err="1" smtClean="0">
                <a:solidFill>
                  <a:schemeClr val="tx1"/>
                </a:solidFill>
              </a:rPr>
              <a:t>bước</a:t>
            </a:r>
            <a:r>
              <a:rPr lang="en-US" sz="1600" dirty="0" smtClean="0">
                <a:solidFill>
                  <a:schemeClr val="tx1"/>
                </a:solidFill>
              </a:rPr>
              <a:t> </a:t>
            </a:r>
            <a:r>
              <a:rPr lang="en-US" sz="1600" dirty="0" err="1" smtClean="0">
                <a:solidFill>
                  <a:schemeClr val="tx1"/>
                </a:solidFill>
              </a:rPr>
              <a:t>lên</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phù</a:t>
            </a:r>
            <a:r>
              <a:rPr lang="en-US" sz="1600" dirty="0" smtClean="0">
                <a:solidFill>
                  <a:schemeClr val="tx1"/>
                </a:solidFill>
              </a:rPr>
              <a:t> </a:t>
            </a:r>
            <a:r>
              <a:rPr lang="en-US" sz="1600" dirty="0" err="1" smtClean="0">
                <a:solidFill>
                  <a:schemeClr val="tx1"/>
                </a:solidFill>
              </a:rPr>
              <a:t>hợp</a:t>
            </a:r>
            <a:r>
              <a:rPr lang="en-US" sz="1600" dirty="0" smtClean="0">
                <a:solidFill>
                  <a:schemeClr val="tx1"/>
                </a:solidFill>
              </a:rPr>
              <a:t> </a:t>
            </a:r>
            <a:r>
              <a:rPr lang="en-US" sz="1600" dirty="0" err="1" smtClean="0">
                <a:solidFill>
                  <a:schemeClr val="tx1"/>
                </a:solidFill>
              </a:rPr>
              <a:t>với</a:t>
            </a:r>
            <a:r>
              <a:rPr lang="en-US" sz="1600" dirty="0" smtClean="0">
                <a:solidFill>
                  <a:schemeClr val="tx1"/>
                </a:solidFill>
              </a:rPr>
              <a:t> </a:t>
            </a:r>
            <a:r>
              <a:rPr lang="en-US" sz="1600" dirty="0" err="1" smtClean="0">
                <a:solidFill>
                  <a:schemeClr val="tx1"/>
                </a:solidFill>
              </a:rPr>
              <a:t>tình</a:t>
            </a:r>
            <a:r>
              <a:rPr lang="en-US" sz="1600" dirty="0" smtClean="0">
                <a:solidFill>
                  <a:schemeClr val="tx1"/>
                </a:solidFill>
              </a:rPr>
              <a:t> </a:t>
            </a:r>
            <a:r>
              <a:rPr lang="en-US" sz="1600" dirty="0" err="1" smtClean="0">
                <a:solidFill>
                  <a:schemeClr val="tx1"/>
                </a:solidFill>
              </a:rPr>
              <a:t>hình</a:t>
            </a:r>
            <a:r>
              <a:rPr lang="en-US" sz="1600" dirty="0" smtClean="0">
                <a:solidFill>
                  <a:schemeClr val="tx1"/>
                </a:solidFill>
              </a:rPr>
              <a:t> </a:t>
            </a:r>
            <a:r>
              <a:rPr lang="en-US" sz="1600" dirty="0" err="1" smtClean="0">
                <a:solidFill>
                  <a:schemeClr val="tx1"/>
                </a:solidFill>
              </a:rPr>
              <a:t>dịch</a:t>
            </a:r>
            <a:r>
              <a:rPr lang="en-US" sz="1600" dirty="0" smtClean="0">
                <a:solidFill>
                  <a:schemeClr val="tx1"/>
                </a:solidFill>
              </a:rPr>
              <a:t> </a:t>
            </a:r>
            <a:r>
              <a:rPr lang="en-US" sz="1600" dirty="0" err="1" smtClean="0">
                <a:solidFill>
                  <a:schemeClr val="tx1"/>
                </a:solidFill>
              </a:rPr>
              <a:t>bệnh</a:t>
            </a:r>
            <a:r>
              <a:rPr lang="en-US" sz="1600" dirty="0" smtClean="0">
                <a:solidFill>
                  <a:schemeClr val="tx1"/>
                </a:solidFill>
              </a:rPr>
              <a:t> COVID-19.</a:t>
            </a:r>
            <a:endParaRPr lang="en-US" sz="1600" dirty="0">
              <a:solidFill>
                <a:schemeClr val="tx1"/>
              </a:solidFill>
            </a:endParaRPr>
          </a:p>
          <a:p>
            <a:pPr algn="just">
              <a:spcBef>
                <a:spcPts val="300"/>
              </a:spcBef>
              <a:spcAft>
                <a:spcPts val="300"/>
              </a:spcAft>
            </a:pPr>
            <a:r>
              <a:rPr lang="en-US" sz="1600" b="1" dirty="0" smtClean="0">
                <a:solidFill>
                  <a:schemeClr val="tx1"/>
                </a:solidFill>
              </a:rPr>
              <a:t>3. </a:t>
            </a:r>
            <a:r>
              <a:rPr lang="en-US" sz="1600" dirty="0" smtClean="0">
                <a:solidFill>
                  <a:schemeClr val="tx1"/>
                </a:solidFill>
              </a:rPr>
              <a:t>100%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cấp</a:t>
            </a:r>
            <a:r>
              <a:rPr lang="en-US" sz="1600" dirty="0" smtClean="0">
                <a:solidFill>
                  <a:schemeClr val="tx1"/>
                </a:solidFill>
              </a:rPr>
              <a:t> </a:t>
            </a:r>
            <a:r>
              <a:rPr lang="en-US" sz="1600" dirty="0" err="1" smtClean="0">
                <a:solidFill>
                  <a:schemeClr val="tx1"/>
                </a:solidFill>
              </a:rPr>
              <a:t>huyện</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đồng</a:t>
            </a:r>
            <a:r>
              <a:rPr lang="en-US" sz="1600" dirty="0" smtClean="0">
                <a:solidFill>
                  <a:schemeClr val="tx1"/>
                </a:solidFill>
              </a:rPr>
              <a:t> </a:t>
            </a:r>
            <a:r>
              <a:rPr lang="en-US" sz="1600" dirty="0" err="1" smtClean="0">
                <a:solidFill>
                  <a:schemeClr val="tx1"/>
                </a:solidFill>
              </a:rPr>
              <a:t>loạt</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a:t>
            </a:r>
            <a:r>
              <a:rPr lang="en-US" sz="1600" dirty="0" err="1" smtClean="0">
                <a:solidFill>
                  <a:schemeClr val="tx1"/>
                </a:solidFill>
              </a:rPr>
              <a:t>cao</a:t>
            </a:r>
            <a:r>
              <a:rPr lang="en-US" sz="1600" dirty="0" smtClean="0">
                <a:solidFill>
                  <a:schemeClr val="tx1"/>
                </a:solidFill>
              </a:rPr>
              <a:t> </a:t>
            </a:r>
            <a:r>
              <a:rPr lang="en-US" sz="1600" dirty="0" err="1" smtClean="0">
                <a:solidFill>
                  <a:schemeClr val="tx1"/>
                </a:solidFill>
              </a:rPr>
              <a:t>điểm</a:t>
            </a:r>
            <a:r>
              <a:rPr lang="en-US" sz="1600" dirty="0" smtClean="0">
                <a:solidFill>
                  <a:schemeClr val="tx1"/>
                </a:solidFill>
              </a:rPr>
              <a:t> “</a:t>
            </a:r>
            <a:r>
              <a:rPr lang="en-US" sz="1600" dirty="0" err="1" smtClean="0">
                <a:solidFill>
                  <a:schemeClr val="tx1"/>
                </a:solidFill>
              </a:rPr>
              <a:t>Tình</a:t>
            </a:r>
            <a:r>
              <a:rPr lang="en-US" sz="1600" dirty="0" smtClean="0">
                <a:solidFill>
                  <a:schemeClr val="tx1"/>
                </a:solidFill>
              </a:rPr>
              <a:t> </a:t>
            </a:r>
            <a:r>
              <a:rPr lang="en-US" sz="1600" dirty="0" err="1" smtClean="0">
                <a:solidFill>
                  <a:schemeClr val="tx1"/>
                </a:solidFill>
              </a:rPr>
              <a:t>nguyện</a:t>
            </a:r>
            <a:r>
              <a:rPr lang="en-US" sz="1600" dirty="0" smtClean="0">
                <a:solidFill>
                  <a:schemeClr val="tx1"/>
                </a:solidFill>
              </a:rPr>
              <a:t> </a:t>
            </a:r>
            <a:r>
              <a:rPr lang="en-US" sz="1600" dirty="0" err="1" smtClean="0">
                <a:solidFill>
                  <a:schemeClr val="tx1"/>
                </a:solidFill>
              </a:rPr>
              <a:t>chung</a:t>
            </a:r>
            <a:r>
              <a:rPr lang="en-US" sz="1600" dirty="0" smtClean="0">
                <a:solidFill>
                  <a:schemeClr val="tx1"/>
                </a:solidFill>
              </a:rPr>
              <a:t> </a:t>
            </a:r>
            <a:r>
              <a:rPr lang="en-US" sz="1600" dirty="0" err="1" smtClean="0">
                <a:solidFill>
                  <a:schemeClr val="tx1"/>
                </a:solidFill>
              </a:rPr>
              <a:t>tay</a:t>
            </a:r>
            <a:r>
              <a:rPr lang="en-US" sz="1600" dirty="0" smtClean="0">
                <a:solidFill>
                  <a:schemeClr val="tx1"/>
                </a:solidFill>
              </a:rPr>
              <a:t> </a:t>
            </a:r>
            <a:r>
              <a:rPr lang="en-US" sz="1600" dirty="0" err="1" smtClean="0">
                <a:solidFill>
                  <a:schemeClr val="tx1"/>
                </a:solidFill>
              </a:rPr>
              <a:t>xây</a:t>
            </a:r>
            <a:r>
              <a:rPr lang="en-US" sz="1600" dirty="0" smtClean="0">
                <a:solidFill>
                  <a:schemeClr val="tx1"/>
                </a:solidFill>
              </a:rPr>
              <a:t> </a:t>
            </a:r>
            <a:r>
              <a:rPr lang="en-US" sz="1600" dirty="0" err="1" smtClean="0">
                <a:solidFill>
                  <a:schemeClr val="tx1"/>
                </a:solidFill>
              </a:rPr>
              <a:t>dựng</a:t>
            </a:r>
            <a:r>
              <a:rPr lang="en-US" sz="1600" dirty="0" smtClean="0">
                <a:solidFill>
                  <a:schemeClr val="tx1"/>
                </a:solidFill>
              </a:rPr>
              <a:t> </a:t>
            </a:r>
            <a:r>
              <a:rPr lang="en-US" sz="1600" dirty="0" err="1" smtClean="0">
                <a:solidFill>
                  <a:schemeClr val="tx1"/>
                </a:solidFill>
              </a:rPr>
              <a:t>nông</a:t>
            </a:r>
            <a:r>
              <a:rPr lang="en-US" sz="1600" dirty="0" smtClean="0">
                <a:solidFill>
                  <a:schemeClr val="tx1"/>
                </a:solidFill>
              </a:rPr>
              <a:t> </a:t>
            </a:r>
            <a:r>
              <a:rPr lang="en-US" sz="1600" dirty="0" err="1" smtClean="0">
                <a:solidFill>
                  <a:schemeClr val="tx1"/>
                </a:solidFill>
              </a:rPr>
              <a:t>thôn</a:t>
            </a:r>
            <a:r>
              <a:rPr lang="en-US" sz="1600" dirty="0" smtClean="0">
                <a:solidFill>
                  <a:schemeClr val="tx1"/>
                </a:solidFill>
              </a:rPr>
              <a:t> </a:t>
            </a:r>
            <a:r>
              <a:rPr lang="en-US" sz="1600" dirty="0" err="1" smtClean="0">
                <a:solidFill>
                  <a:schemeClr val="tx1"/>
                </a:solidFill>
              </a:rPr>
              <a:t>mới</a:t>
            </a:r>
            <a:r>
              <a:rPr lang="en-US" sz="1600" dirty="0" smtClean="0">
                <a:solidFill>
                  <a:schemeClr val="tx1"/>
                </a:solidFill>
              </a:rPr>
              <a:t>” </a:t>
            </a:r>
            <a:r>
              <a:rPr lang="en-US" sz="1600" dirty="0" err="1" smtClean="0">
                <a:solidFill>
                  <a:schemeClr val="tx1"/>
                </a:solidFill>
              </a:rPr>
              <a:t>vào</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13/3/2022, </a:t>
            </a:r>
            <a:r>
              <a:rPr lang="en-US" sz="1600" dirty="0" err="1" smtClean="0">
                <a:solidFill>
                  <a:schemeClr val="tx1"/>
                </a:solidFill>
              </a:rPr>
              <a:t>Ngày</a:t>
            </a:r>
            <a:r>
              <a:rPr lang="en-US" sz="1600" dirty="0" smtClean="0">
                <a:solidFill>
                  <a:schemeClr val="tx1"/>
                </a:solidFill>
              </a:rPr>
              <a:t> </a:t>
            </a:r>
            <a:r>
              <a:rPr lang="en-US" sz="1600" dirty="0" err="1" smtClean="0">
                <a:solidFill>
                  <a:schemeClr val="tx1"/>
                </a:solidFill>
              </a:rPr>
              <a:t>chủ</a:t>
            </a:r>
            <a:r>
              <a:rPr lang="en-US" sz="1600" dirty="0" smtClean="0">
                <a:solidFill>
                  <a:schemeClr val="tx1"/>
                </a:solidFill>
              </a:rPr>
              <a:t> </a:t>
            </a:r>
            <a:r>
              <a:rPr lang="en-US" sz="1600" dirty="0" err="1" smtClean="0">
                <a:solidFill>
                  <a:schemeClr val="tx1"/>
                </a:solidFill>
              </a:rPr>
              <a:t>nhật</a:t>
            </a:r>
            <a:r>
              <a:rPr lang="en-US" sz="1600" dirty="0" smtClean="0">
                <a:solidFill>
                  <a:schemeClr val="tx1"/>
                </a:solidFill>
              </a:rPr>
              <a:t> </a:t>
            </a:r>
            <a:r>
              <a:rPr lang="en-US" sz="1600" dirty="0" err="1" smtClean="0">
                <a:solidFill>
                  <a:schemeClr val="tx1"/>
                </a:solidFill>
              </a:rPr>
              <a:t>xanh</a:t>
            </a:r>
            <a:r>
              <a:rPr lang="en-US" sz="1600" dirty="0" smtClean="0">
                <a:solidFill>
                  <a:schemeClr val="tx1"/>
                </a:solidFill>
              </a:rPr>
              <a:t>” </a:t>
            </a:r>
            <a:r>
              <a:rPr lang="en-US" sz="1600" dirty="0" err="1" smtClean="0">
                <a:solidFill>
                  <a:schemeClr val="tx1"/>
                </a:solidFill>
              </a:rPr>
              <a:t>vào</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20/3/2022; </a:t>
            </a:r>
            <a:r>
              <a:rPr lang="en-US" sz="1600" dirty="0" err="1" smtClean="0">
                <a:solidFill>
                  <a:schemeClr val="tx1"/>
                </a:solidFill>
              </a:rPr>
              <a:t>trồng</a:t>
            </a:r>
            <a:r>
              <a:rPr lang="en-US" sz="1600" dirty="0" smtClean="0">
                <a:solidFill>
                  <a:schemeClr val="tx1"/>
                </a:solidFill>
              </a:rPr>
              <a:t> </a:t>
            </a:r>
            <a:r>
              <a:rPr lang="en-US" sz="1600" dirty="0" err="1" smtClean="0">
                <a:solidFill>
                  <a:schemeClr val="tx1"/>
                </a:solidFill>
              </a:rPr>
              <a:t>mới</a:t>
            </a:r>
            <a:r>
              <a:rPr lang="en-US" sz="1600" dirty="0" smtClean="0">
                <a:solidFill>
                  <a:schemeClr val="tx1"/>
                </a:solidFill>
              </a:rPr>
              <a:t> 50.000 – 60.000 </a:t>
            </a:r>
            <a:r>
              <a:rPr lang="en-US" sz="1600" dirty="0" err="1" smtClean="0">
                <a:solidFill>
                  <a:schemeClr val="tx1"/>
                </a:solidFill>
              </a:rPr>
              <a:t>cây</a:t>
            </a:r>
            <a:r>
              <a:rPr lang="en-US" sz="1600" dirty="0" smtClean="0">
                <a:solidFill>
                  <a:schemeClr val="tx1"/>
                </a:solidFill>
              </a:rPr>
              <a:t> </a:t>
            </a:r>
            <a:r>
              <a:rPr lang="en-US" sz="1600" dirty="0" err="1" smtClean="0">
                <a:solidFill>
                  <a:schemeClr val="tx1"/>
                </a:solidFill>
              </a:rPr>
              <a:t>xanh</a:t>
            </a:r>
            <a:r>
              <a:rPr lang="en-US" sz="1600" dirty="0" smtClean="0">
                <a:solidFill>
                  <a:schemeClr val="tx1"/>
                </a:solidFill>
              </a:rPr>
              <a:t>.</a:t>
            </a:r>
            <a:endParaRPr lang="en-US" sz="1600" dirty="0">
              <a:solidFill>
                <a:schemeClr val="tx1"/>
              </a:solidFill>
            </a:endParaRPr>
          </a:p>
          <a:p>
            <a:pPr algn="just">
              <a:spcBef>
                <a:spcPts val="300"/>
              </a:spcBef>
              <a:spcAft>
                <a:spcPts val="300"/>
              </a:spcAft>
            </a:pPr>
            <a:r>
              <a:rPr lang="nb-NO" sz="1600" b="1" dirty="0">
                <a:solidFill>
                  <a:schemeClr val="tx1"/>
                </a:solidFill>
              </a:rPr>
              <a:t>4</a:t>
            </a:r>
            <a:r>
              <a:rPr lang="nb-NO" sz="1600" b="1" dirty="0" smtClean="0">
                <a:solidFill>
                  <a:schemeClr val="tx1"/>
                </a:solidFill>
              </a:rPr>
              <a:t>. </a:t>
            </a:r>
            <a:r>
              <a:rPr lang="nb-NO" sz="1600" dirty="0">
                <a:solidFill>
                  <a:schemeClr val="tx1"/>
                </a:solidFill>
              </a:rPr>
              <a:t>Tổ chức </a:t>
            </a:r>
            <a:r>
              <a:rPr lang="en-US" sz="1600" dirty="0" err="1" smtClean="0">
                <a:solidFill>
                  <a:schemeClr val="tx1"/>
                </a:solidFill>
              </a:rPr>
              <a:t>tối</a:t>
            </a:r>
            <a:r>
              <a:rPr lang="en-US" sz="1600" dirty="0" smtClean="0">
                <a:solidFill>
                  <a:schemeClr val="tx1"/>
                </a:solidFill>
              </a:rPr>
              <a:t> </a:t>
            </a:r>
            <a:r>
              <a:rPr lang="en-US" sz="1600" dirty="0" err="1" smtClean="0">
                <a:solidFill>
                  <a:schemeClr val="tx1"/>
                </a:solidFill>
              </a:rPr>
              <a:t>thiểu</a:t>
            </a:r>
            <a:r>
              <a:rPr lang="en-US" sz="1600" dirty="0" smtClean="0">
                <a:solidFill>
                  <a:schemeClr val="tx1"/>
                </a:solidFill>
              </a:rPr>
              <a:t> 04-05 </a:t>
            </a:r>
            <a:r>
              <a:rPr lang="en-US" sz="1600" dirty="0" err="1" smtClean="0">
                <a:solidFill>
                  <a:schemeClr val="tx1"/>
                </a:solidFill>
              </a:rPr>
              <a:t>đợt</a:t>
            </a:r>
            <a:r>
              <a:rPr lang="en-US" sz="1600" dirty="0" smtClean="0">
                <a:solidFill>
                  <a:schemeClr val="tx1"/>
                </a:solidFill>
              </a:rPr>
              <a:t> </a:t>
            </a:r>
            <a:r>
              <a:rPr lang="en-US" sz="1600" dirty="0" err="1" smtClean="0">
                <a:solidFill>
                  <a:schemeClr val="tx1"/>
                </a:solidFill>
              </a:rPr>
              <a:t>khám</a:t>
            </a:r>
            <a:r>
              <a:rPr lang="en-US" sz="1600" dirty="0" smtClean="0">
                <a:solidFill>
                  <a:schemeClr val="tx1"/>
                </a:solidFill>
              </a:rPr>
              <a:t> </a:t>
            </a:r>
            <a:r>
              <a:rPr lang="en-US" sz="1600" dirty="0" err="1" smtClean="0">
                <a:solidFill>
                  <a:schemeClr val="tx1"/>
                </a:solidFill>
              </a:rPr>
              <a:t>bệnh</a:t>
            </a:r>
            <a:r>
              <a:rPr lang="en-US" sz="1600" dirty="0" smtClean="0">
                <a:solidFill>
                  <a:schemeClr val="tx1"/>
                </a:solidFill>
              </a:rPr>
              <a:t>, </a:t>
            </a:r>
            <a:r>
              <a:rPr lang="en-US" sz="1600" dirty="0" err="1" smtClean="0">
                <a:solidFill>
                  <a:schemeClr val="tx1"/>
                </a:solidFill>
              </a:rPr>
              <a:t>phát</a:t>
            </a:r>
            <a:r>
              <a:rPr lang="en-US" sz="1600" dirty="0" smtClean="0">
                <a:solidFill>
                  <a:schemeClr val="tx1"/>
                </a:solidFill>
              </a:rPr>
              <a:t> </a:t>
            </a:r>
            <a:r>
              <a:rPr lang="en-US" sz="1600" dirty="0" err="1" smtClean="0">
                <a:solidFill>
                  <a:schemeClr val="tx1"/>
                </a:solidFill>
              </a:rPr>
              <a:t>thuốc</a:t>
            </a:r>
            <a:r>
              <a:rPr lang="en-US" sz="1600" dirty="0" smtClean="0">
                <a:solidFill>
                  <a:schemeClr val="tx1"/>
                </a:solidFill>
              </a:rPr>
              <a:t> </a:t>
            </a:r>
            <a:r>
              <a:rPr lang="en-US" sz="1600" dirty="0" err="1" smtClean="0">
                <a:solidFill>
                  <a:schemeClr val="tx1"/>
                </a:solidFill>
              </a:rPr>
              <a:t>nhân</a:t>
            </a:r>
            <a:r>
              <a:rPr lang="en-US" sz="1600" dirty="0" smtClean="0">
                <a:solidFill>
                  <a:schemeClr val="tx1"/>
                </a:solidFill>
              </a:rPr>
              <a:t> </a:t>
            </a:r>
            <a:r>
              <a:rPr lang="en-US" sz="1600" dirty="0" err="1" smtClean="0">
                <a:solidFill>
                  <a:schemeClr val="tx1"/>
                </a:solidFill>
              </a:rPr>
              <a:t>đạo</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hiến</a:t>
            </a:r>
            <a:r>
              <a:rPr lang="en-US" sz="1600" dirty="0" smtClean="0">
                <a:solidFill>
                  <a:schemeClr val="tx1"/>
                </a:solidFill>
              </a:rPr>
              <a:t> </a:t>
            </a:r>
            <a:r>
              <a:rPr lang="en-US" sz="1600" dirty="0" err="1" smtClean="0">
                <a:solidFill>
                  <a:schemeClr val="tx1"/>
                </a:solidFill>
              </a:rPr>
              <a:t>máu</a:t>
            </a:r>
            <a:r>
              <a:rPr lang="en-US" sz="1600" dirty="0" smtClean="0">
                <a:solidFill>
                  <a:schemeClr val="tx1"/>
                </a:solidFill>
              </a:rPr>
              <a:t> </a:t>
            </a:r>
            <a:r>
              <a:rPr lang="en-US" sz="1600" dirty="0" err="1" smtClean="0">
                <a:solidFill>
                  <a:schemeClr val="tx1"/>
                </a:solidFill>
              </a:rPr>
              <a:t>tình</a:t>
            </a:r>
            <a:r>
              <a:rPr lang="en-US" sz="1600" dirty="0" smtClean="0">
                <a:solidFill>
                  <a:schemeClr val="tx1"/>
                </a:solidFill>
              </a:rPr>
              <a:t> </a:t>
            </a:r>
            <a:r>
              <a:rPr lang="en-US" sz="1600" dirty="0" err="1" smtClean="0">
                <a:solidFill>
                  <a:schemeClr val="tx1"/>
                </a:solidFill>
              </a:rPr>
              <a:t>nguyện</a:t>
            </a:r>
            <a:r>
              <a:rPr lang="en-US" sz="1600" dirty="0" smtClean="0">
                <a:solidFill>
                  <a:schemeClr val="tx1"/>
                </a:solidFill>
              </a:rPr>
              <a:t>, </a:t>
            </a:r>
            <a:r>
              <a:rPr lang="en-US" sz="1600" dirty="0" err="1" smtClean="0">
                <a:solidFill>
                  <a:schemeClr val="tx1"/>
                </a:solidFill>
              </a:rPr>
              <a:t>thu</a:t>
            </a:r>
            <a:r>
              <a:rPr lang="en-US" sz="1600" dirty="0" smtClean="0">
                <a:solidFill>
                  <a:schemeClr val="tx1"/>
                </a:solidFill>
              </a:rPr>
              <a:t> </a:t>
            </a:r>
            <a:r>
              <a:rPr lang="en-US" sz="1600" dirty="0" err="1" smtClean="0">
                <a:solidFill>
                  <a:schemeClr val="tx1"/>
                </a:solidFill>
              </a:rPr>
              <a:t>từ</a:t>
            </a:r>
            <a:r>
              <a:rPr lang="en-US" sz="1600" dirty="0" smtClean="0">
                <a:solidFill>
                  <a:schemeClr val="tx1"/>
                </a:solidFill>
              </a:rPr>
              <a:t> 2.000 </a:t>
            </a:r>
            <a:r>
              <a:rPr lang="en-US" sz="1600" dirty="0" err="1" smtClean="0">
                <a:solidFill>
                  <a:schemeClr val="tx1"/>
                </a:solidFill>
              </a:rPr>
              <a:t>đơn</a:t>
            </a:r>
            <a:r>
              <a:rPr lang="en-US" sz="1600" dirty="0" smtClean="0">
                <a:solidFill>
                  <a:schemeClr val="tx1"/>
                </a:solidFill>
              </a:rPr>
              <a:t> </a:t>
            </a:r>
            <a:r>
              <a:rPr lang="en-US" sz="1600" dirty="0" err="1" smtClean="0">
                <a:solidFill>
                  <a:schemeClr val="tx1"/>
                </a:solidFill>
              </a:rPr>
              <a:t>vị</a:t>
            </a:r>
            <a:r>
              <a:rPr lang="en-US" sz="1600" dirty="0" smtClean="0">
                <a:solidFill>
                  <a:schemeClr val="tx1"/>
                </a:solidFill>
              </a:rPr>
              <a:t> </a:t>
            </a:r>
            <a:r>
              <a:rPr lang="en-US" sz="1600" dirty="0" err="1" smtClean="0">
                <a:solidFill>
                  <a:schemeClr val="tx1"/>
                </a:solidFill>
              </a:rPr>
              <a:t>máu</a:t>
            </a:r>
            <a:r>
              <a:rPr lang="en-US" sz="1600" dirty="0" smtClean="0">
                <a:solidFill>
                  <a:schemeClr val="tx1"/>
                </a:solidFill>
              </a:rPr>
              <a:t> </a:t>
            </a:r>
            <a:r>
              <a:rPr lang="en-US" sz="1600" dirty="0" err="1" smtClean="0">
                <a:solidFill>
                  <a:schemeClr val="tx1"/>
                </a:solidFill>
              </a:rPr>
              <a:t>trở</a:t>
            </a:r>
            <a:r>
              <a:rPr lang="en-US" sz="1600" dirty="0" smtClean="0">
                <a:solidFill>
                  <a:schemeClr val="tx1"/>
                </a:solidFill>
              </a:rPr>
              <a:t> </a:t>
            </a:r>
            <a:r>
              <a:rPr lang="en-US" sz="1600" dirty="0" err="1" smtClean="0">
                <a:solidFill>
                  <a:schemeClr val="tx1"/>
                </a:solidFill>
              </a:rPr>
              <a:t>lên</a:t>
            </a:r>
            <a:r>
              <a:rPr lang="en-US" sz="1600" dirty="0" smtClean="0">
                <a:solidFill>
                  <a:schemeClr val="tx1"/>
                </a:solidFill>
              </a:rPr>
              <a:t>.</a:t>
            </a:r>
          </a:p>
          <a:p>
            <a:pPr algn="just">
              <a:spcBef>
                <a:spcPts val="300"/>
              </a:spcBef>
              <a:spcAft>
                <a:spcPts val="300"/>
              </a:spcAft>
            </a:pPr>
            <a:r>
              <a:rPr lang="en-US" sz="1600" b="1" dirty="0" smtClean="0">
                <a:solidFill>
                  <a:schemeClr val="tx1"/>
                </a:solidFill>
              </a:rPr>
              <a:t>5. </a:t>
            </a:r>
            <a:r>
              <a:rPr lang="en-US" sz="1600" dirty="0" smtClean="0">
                <a:solidFill>
                  <a:schemeClr val="tx1"/>
                </a:solidFill>
              </a:rPr>
              <a:t>100%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cấp</a:t>
            </a:r>
            <a:r>
              <a:rPr lang="en-US" sz="1600" dirty="0" smtClean="0">
                <a:solidFill>
                  <a:schemeClr val="tx1"/>
                </a:solidFill>
              </a:rPr>
              <a:t> </a:t>
            </a:r>
            <a:r>
              <a:rPr lang="en-US" sz="1600" dirty="0" err="1" smtClean="0">
                <a:solidFill>
                  <a:schemeClr val="tx1"/>
                </a:solidFill>
              </a:rPr>
              <a:t>huyện</a:t>
            </a:r>
            <a:r>
              <a:rPr lang="en-US" sz="1600" dirty="0" smtClean="0">
                <a:solidFill>
                  <a:schemeClr val="tx1"/>
                </a:solidFill>
              </a:rPr>
              <a:t> </a:t>
            </a:r>
            <a:r>
              <a:rPr lang="en-US" sz="1600" dirty="0" err="1" smtClean="0">
                <a:solidFill>
                  <a:schemeClr val="tx1"/>
                </a:solidFill>
              </a:rPr>
              <a:t>tổ</a:t>
            </a:r>
            <a:r>
              <a:rPr lang="en-US" sz="1600" dirty="0" smtClean="0">
                <a:solidFill>
                  <a:schemeClr val="tx1"/>
                </a:solidFill>
              </a:rPr>
              <a:t> </a:t>
            </a:r>
            <a:r>
              <a:rPr lang="en-US" sz="1600" dirty="0" err="1" smtClean="0">
                <a:solidFill>
                  <a:schemeClr val="tx1"/>
                </a:solidFill>
              </a:rPr>
              <a:t>chức</a:t>
            </a:r>
            <a:r>
              <a:rPr lang="en-US" sz="1600" dirty="0" smtClean="0">
                <a:solidFill>
                  <a:schemeClr val="tx1"/>
                </a:solidFill>
              </a:rPr>
              <a:t> </a:t>
            </a:r>
            <a:r>
              <a:rPr lang="en-US" sz="1600" dirty="0" err="1" smtClean="0">
                <a:solidFill>
                  <a:schemeClr val="tx1"/>
                </a:solidFill>
              </a:rPr>
              <a:t>đồng</a:t>
            </a:r>
            <a:r>
              <a:rPr lang="en-US" sz="1600" dirty="0" smtClean="0">
                <a:solidFill>
                  <a:schemeClr val="tx1"/>
                </a:solidFill>
              </a:rPr>
              <a:t> </a:t>
            </a:r>
            <a:r>
              <a:rPr lang="en-US" sz="1600" dirty="0" err="1" smtClean="0">
                <a:solidFill>
                  <a:schemeClr val="tx1"/>
                </a:solidFill>
              </a:rPr>
              <a:t>loạt</a:t>
            </a:r>
            <a:r>
              <a:rPr lang="en-US" sz="1600" dirty="0" smtClean="0">
                <a:solidFill>
                  <a:schemeClr val="tx1"/>
                </a:solidFill>
              </a:rPr>
              <a:t> “</a:t>
            </a:r>
            <a:r>
              <a:rPr lang="en-US" sz="1600" dirty="0" err="1">
                <a:solidFill>
                  <a:schemeClr val="tx1"/>
                </a:solidFill>
              </a:rPr>
              <a:t>N</a:t>
            </a:r>
            <a:r>
              <a:rPr lang="en-US" sz="1600" dirty="0" err="1" smtClean="0">
                <a:solidFill>
                  <a:schemeClr val="tx1"/>
                </a:solidFill>
              </a:rPr>
              <a:t>gày</a:t>
            </a:r>
            <a:r>
              <a:rPr lang="en-US" sz="1600" dirty="0" smtClean="0">
                <a:solidFill>
                  <a:schemeClr val="tx1"/>
                </a:solidFill>
              </a:rPr>
              <a:t> </a:t>
            </a:r>
            <a:r>
              <a:rPr lang="en-US" sz="1600" dirty="0" err="1" smtClean="0">
                <a:solidFill>
                  <a:schemeClr val="tx1"/>
                </a:solidFill>
              </a:rPr>
              <a:t>hội</a:t>
            </a:r>
            <a:r>
              <a:rPr lang="en-US" sz="1600" dirty="0" smtClean="0">
                <a:solidFill>
                  <a:schemeClr val="tx1"/>
                </a:solidFill>
              </a:rPr>
              <a:t> </a:t>
            </a:r>
            <a:r>
              <a:rPr lang="en-US" sz="1600" dirty="0" err="1" smtClean="0">
                <a:solidFill>
                  <a:schemeClr val="tx1"/>
                </a:solidFill>
              </a:rPr>
              <a:t>đề</a:t>
            </a:r>
            <a:r>
              <a:rPr lang="en-US" sz="1600" dirty="0" smtClean="0">
                <a:solidFill>
                  <a:schemeClr val="tx1"/>
                </a:solidFill>
              </a:rPr>
              <a:t> </a:t>
            </a:r>
            <a:r>
              <a:rPr lang="en-US" sz="1600" dirty="0" err="1" smtClean="0">
                <a:solidFill>
                  <a:schemeClr val="tx1"/>
                </a:solidFill>
              </a:rPr>
              <a:t>xuất</a:t>
            </a:r>
            <a:r>
              <a:rPr lang="en-US" sz="1600" dirty="0" smtClean="0">
                <a:solidFill>
                  <a:schemeClr val="tx1"/>
                </a:solidFill>
              </a:rPr>
              <a:t> ý </a:t>
            </a:r>
            <a:r>
              <a:rPr lang="en-US" sz="1600" dirty="0" err="1" smtClean="0">
                <a:solidFill>
                  <a:schemeClr val="tx1"/>
                </a:solidFill>
              </a:rPr>
              <a:t>tưởng</a:t>
            </a:r>
            <a:r>
              <a:rPr lang="en-US" sz="1600" dirty="0" smtClean="0">
                <a:solidFill>
                  <a:schemeClr val="tx1"/>
                </a:solidFill>
              </a:rPr>
              <a:t>, </a:t>
            </a:r>
            <a:r>
              <a:rPr lang="en-US" sz="1600" dirty="0" err="1" smtClean="0">
                <a:solidFill>
                  <a:schemeClr val="tx1"/>
                </a:solidFill>
              </a:rPr>
              <a:t>sáng</a:t>
            </a:r>
            <a:r>
              <a:rPr lang="en-US" sz="1600" dirty="0" smtClean="0">
                <a:solidFill>
                  <a:schemeClr val="tx1"/>
                </a:solidFill>
              </a:rPr>
              <a:t> </a:t>
            </a:r>
            <a:r>
              <a:rPr lang="en-US" sz="1600" dirty="0" err="1" smtClean="0">
                <a:solidFill>
                  <a:schemeClr val="tx1"/>
                </a:solidFill>
              </a:rPr>
              <a:t>kiến</a:t>
            </a:r>
            <a:r>
              <a:rPr lang="en-US" sz="1600" dirty="0" smtClean="0">
                <a:solidFill>
                  <a:schemeClr val="tx1"/>
                </a:solidFill>
              </a:rPr>
              <a:t>” </a:t>
            </a:r>
            <a:r>
              <a:rPr lang="en-US" sz="1600" dirty="0" err="1" smtClean="0">
                <a:solidFill>
                  <a:schemeClr val="tx1"/>
                </a:solidFill>
              </a:rPr>
              <a:t>vào</a:t>
            </a:r>
            <a:r>
              <a:rPr lang="en-US" sz="1600" dirty="0" smtClean="0">
                <a:solidFill>
                  <a:schemeClr val="tx1"/>
                </a:solidFill>
              </a:rPr>
              <a:t> </a:t>
            </a:r>
            <a:r>
              <a:rPr lang="en-US" sz="1600" dirty="0" err="1" smtClean="0">
                <a:solidFill>
                  <a:schemeClr val="tx1"/>
                </a:solidFill>
              </a:rPr>
              <a:t>ngày</a:t>
            </a:r>
            <a:r>
              <a:rPr lang="en-US" sz="1600" dirty="0" smtClean="0">
                <a:solidFill>
                  <a:schemeClr val="tx1"/>
                </a:solidFill>
              </a:rPr>
              <a:t> 14/3/2022 </a:t>
            </a:r>
            <a:r>
              <a:rPr lang="en-US" sz="1600" dirty="0" err="1" smtClean="0">
                <a:solidFill>
                  <a:schemeClr val="tx1"/>
                </a:solidFill>
              </a:rPr>
              <a:t>tới</a:t>
            </a:r>
            <a:r>
              <a:rPr lang="en-US" sz="1600" dirty="0" smtClean="0">
                <a:solidFill>
                  <a:schemeClr val="tx1"/>
                </a:solidFill>
              </a:rPr>
              <a:t> 100% </a:t>
            </a:r>
            <a:r>
              <a:rPr lang="en-US" sz="1600" dirty="0" err="1" smtClean="0">
                <a:solidFill>
                  <a:schemeClr val="tx1"/>
                </a:solidFill>
              </a:rPr>
              <a:t>cac</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trường</a:t>
            </a:r>
            <a:r>
              <a:rPr lang="en-US" sz="1600" dirty="0" smtClean="0">
                <a:solidFill>
                  <a:schemeClr val="tx1"/>
                </a:solidFill>
              </a:rPr>
              <a:t> THCS, THPT, Cao </a:t>
            </a:r>
            <a:r>
              <a:rPr lang="en-US" sz="1600" dirty="0" err="1" smtClean="0">
                <a:solidFill>
                  <a:schemeClr val="tx1"/>
                </a:solidFill>
              </a:rPr>
              <a:t>đẳng</a:t>
            </a:r>
            <a:r>
              <a:rPr lang="en-US" sz="1600" dirty="0" smtClean="0">
                <a:solidFill>
                  <a:schemeClr val="tx1"/>
                </a:solidFill>
              </a:rPr>
              <a:t>, </a:t>
            </a:r>
            <a:r>
              <a:rPr lang="en-US" sz="1600" dirty="0" err="1" smtClean="0">
                <a:solidFill>
                  <a:schemeClr val="tx1"/>
                </a:solidFill>
              </a:rPr>
              <a:t>Đại</a:t>
            </a:r>
            <a:r>
              <a:rPr lang="en-US" sz="1600" dirty="0" smtClean="0">
                <a:solidFill>
                  <a:schemeClr val="tx1"/>
                </a:solidFill>
              </a:rPr>
              <a:t> </a:t>
            </a:r>
            <a:r>
              <a:rPr lang="en-US" sz="1600" dirty="0" err="1" smtClean="0">
                <a:solidFill>
                  <a:schemeClr val="tx1"/>
                </a:solidFill>
              </a:rPr>
              <a:t>học</a:t>
            </a:r>
            <a:r>
              <a:rPr lang="en-US" sz="1600" dirty="0" smtClean="0">
                <a:solidFill>
                  <a:schemeClr val="tx1"/>
                </a:solidFill>
              </a:rPr>
              <a:t>, </a:t>
            </a:r>
            <a:r>
              <a:rPr lang="en-US" sz="1600" dirty="0" err="1" smtClean="0">
                <a:solidFill>
                  <a:schemeClr val="tx1"/>
                </a:solidFill>
              </a:rPr>
              <a:t>các</a:t>
            </a:r>
            <a:r>
              <a:rPr lang="en-US" sz="1600" dirty="0" smtClean="0">
                <a:solidFill>
                  <a:schemeClr val="tx1"/>
                </a:solidFill>
              </a:rPr>
              <a:t> </a:t>
            </a:r>
            <a:r>
              <a:rPr lang="en-US" sz="1600" dirty="0" err="1" smtClean="0">
                <a:solidFill>
                  <a:schemeClr val="tx1"/>
                </a:solidFill>
              </a:rPr>
              <a:t>cơ</a:t>
            </a:r>
            <a:r>
              <a:rPr lang="en-US" sz="1600" dirty="0" smtClean="0">
                <a:solidFill>
                  <a:schemeClr val="tx1"/>
                </a:solidFill>
              </a:rPr>
              <a:t> </a:t>
            </a:r>
            <a:r>
              <a:rPr lang="en-US" sz="1600" dirty="0" err="1" smtClean="0">
                <a:solidFill>
                  <a:schemeClr val="tx1"/>
                </a:solidFill>
              </a:rPr>
              <a:t>quan</a:t>
            </a:r>
            <a:r>
              <a:rPr lang="en-US" sz="1600" dirty="0" smtClean="0">
                <a:solidFill>
                  <a:schemeClr val="tx1"/>
                </a:solidFill>
              </a:rPr>
              <a:t>, </a:t>
            </a:r>
            <a:r>
              <a:rPr lang="en-US" sz="1600" dirty="0" err="1" smtClean="0">
                <a:solidFill>
                  <a:schemeClr val="tx1"/>
                </a:solidFill>
              </a:rPr>
              <a:t>đơn</a:t>
            </a:r>
            <a:r>
              <a:rPr lang="en-US" sz="1600" dirty="0" smtClean="0">
                <a:solidFill>
                  <a:schemeClr val="tx1"/>
                </a:solidFill>
              </a:rPr>
              <a:t> </a:t>
            </a:r>
            <a:r>
              <a:rPr lang="en-US" sz="1600" dirty="0" err="1" smtClean="0">
                <a:solidFill>
                  <a:schemeClr val="tx1"/>
                </a:solidFill>
              </a:rPr>
              <a:t>vị</a:t>
            </a:r>
            <a:r>
              <a:rPr lang="en-US" sz="1600" dirty="0" smtClean="0">
                <a:solidFill>
                  <a:schemeClr val="tx1"/>
                </a:solidFill>
              </a:rPr>
              <a:t>; </a:t>
            </a:r>
            <a:r>
              <a:rPr lang="en-US" sz="1600" dirty="0" err="1" smtClean="0">
                <a:solidFill>
                  <a:schemeClr val="tx1"/>
                </a:solidFill>
              </a:rPr>
              <a:t>Vận</a:t>
            </a:r>
            <a:r>
              <a:rPr lang="en-US" sz="1600" dirty="0" smtClean="0">
                <a:solidFill>
                  <a:schemeClr val="tx1"/>
                </a:solidFill>
              </a:rPr>
              <a:t> </a:t>
            </a:r>
            <a:r>
              <a:rPr lang="en-US" sz="1600" dirty="0" err="1" smtClean="0">
                <a:solidFill>
                  <a:schemeClr val="tx1"/>
                </a:solidFill>
              </a:rPr>
              <a:t>động</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viên</a:t>
            </a:r>
            <a:r>
              <a:rPr lang="en-US" sz="1600" dirty="0" smtClean="0">
                <a:solidFill>
                  <a:schemeClr val="tx1"/>
                </a:solidFill>
              </a:rPr>
              <a:t>,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a:t>
            </a:r>
            <a:r>
              <a:rPr lang="en-US" sz="1600" dirty="0" err="1" smtClean="0">
                <a:solidFill>
                  <a:schemeClr val="tx1"/>
                </a:solidFill>
              </a:rPr>
              <a:t>đề</a:t>
            </a:r>
            <a:r>
              <a:rPr lang="en-US" sz="1600" dirty="0" smtClean="0">
                <a:solidFill>
                  <a:schemeClr val="tx1"/>
                </a:solidFill>
              </a:rPr>
              <a:t> </a:t>
            </a:r>
            <a:r>
              <a:rPr lang="en-US" sz="1600" dirty="0" err="1" smtClean="0">
                <a:solidFill>
                  <a:schemeClr val="tx1"/>
                </a:solidFill>
              </a:rPr>
              <a:t>xuất</a:t>
            </a:r>
            <a:r>
              <a:rPr lang="en-US" sz="1600" dirty="0" smtClean="0">
                <a:solidFill>
                  <a:schemeClr val="tx1"/>
                </a:solidFill>
              </a:rPr>
              <a:t> 7.000 - 8.000 ý </a:t>
            </a:r>
            <a:r>
              <a:rPr lang="en-US" sz="1600" dirty="0" err="1" smtClean="0">
                <a:solidFill>
                  <a:schemeClr val="tx1"/>
                </a:solidFill>
              </a:rPr>
              <a:t>tưởng</a:t>
            </a:r>
            <a:r>
              <a:rPr lang="en-US" sz="1600" dirty="0" smtClean="0">
                <a:solidFill>
                  <a:schemeClr val="tx1"/>
                </a:solidFill>
              </a:rPr>
              <a:t>, sang </a:t>
            </a:r>
            <a:r>
              <a:rPr lang="en-US" sz="1600" dirty="0" err="1" smtClean="0">
                <a:solidFill>
                  <a:schemeClr val="tx1"/>
                </a:solidFill>
              </a:rPr>
              <a:t>kiến</a:t>
            </a:r>
            <a:r>
              <a:rPr lang="en-US" sz="1600" dirty="0" smtClean="0">
                <a:solidFill>
                  <a:schemeClr val="tx1"/>
                </a:solidFill>
              </a:rPr>
              <a:t>, </a:t>
            </a:r>
            <a:r>
              <a:rPr lang="en-US" sz="1600" dirty="0" err="1" smtClean="0">
                <a:solidFill>
                  <a:schemeClr val="tx1"/>
                </a:solidFill>
              </a:rPr>
              <a:t>cập</a:t>
            </a:r>
            <a:r>
              <a:rPr lang="en-US" sz="1600" dirty="0" smtClean="0">
                <a:solidFill>
                  <a:schemeClr val="tx1"/>
                </a:solidFill>
              </a:rPr>
              <a:t> </a:t>
            </a:r>
            <a:r>
              <a:rPr lang="en-US" sz="1600" dirty="0" err="1" smtClean="0">
                <a:solidFill>
                  <a:schemeClr val="tx1"/>
                </a:solidFill>
              </a:rPr>
              <a:t>nhật</a:t>
            </a:r>
            <a:r>
              <a:rPr lang="en-US" sz="1600" dirty="0" smtClean="0">
                <a:solidFill>
                  <a:schemeClr val="tx1"/>
                </a:solidFill>
              </a:rPr>
              <a:t> </a:t>
            </a:r>
            <a:r>
              <a:rPr lang="en-US" sz="1600" dirty="0" err="1" smtClean="0">
                <a:solidFill>
                  <a:schemeClr val="tx1"/>
                </a:solidFill>
              </a:rPr>
              <a:t>trên</a:t>
            </a:r>
            <a:r>
              <a:rPr lang="en-US" sz="1600" dirty="0" smtClean="0">
                <a:solidFill>
                  <a:schemeClr val="tx1"/>
                </a:solidFill>
              </a:rPr>
              <a:t> website </a:t>
            </a:r>
            <a:r>
              <a:rPr lang="en-US" sz="1600" dirty="0" err="1" smtClean="0">
                <a:solidFill>
                  <a:schemeClr val="tx1"/>
                </a:solidFill>
              </a:rPr>
              <a:t>Ngân</a:t>
            </a:r>
            <a:r>
              <a:rPr lang="en-US" sz="1600" dirty="0" smtClean="0">
                <a:solidFill>
                  <a:schemeClr val="tx1"/>
                </a:solidFill>
              </a:rPr>
              <a:t> </a:t>
            </a:r>
            <a:r>
              <a:rPr lang="en-US" sz="1600" dirty="0" err="1" smtClean="0">
                <a:solidFill>
                  <a:schemeClr val="tx1"/>
                </a:solidFill>
              </a:rPr>
              <a:t>hàng</a:t>
            </a:r>
            <a:r>
              <a:rPr lang="en-US" sz="1600" dirty="0" smtClean="0">
                <a:solidFill>
                  <a:schemeClr val="tx1"/>
                </a:solidFill>
              </a:rPr>
              <a:t> ý </a:t>
            </a:r>
            <a:r>
              <a:rPr lang="en-US" sz="1600" dirty="0" err="1" smtClean="0">
                <a:solidFill>
                  <a:schemeClr val="tx1"/>
                </a:solidFill>
              </a:rPr>
              <a:t>tưởng</a:t>
            </a:r>
            <a:r>
              <a:rPr lang="en-US" sz="1600" dirty="0" smtClean="0">
                <a:solidFill>
                  <a:schemeClr val="tx1"/>
                </a:solidFill>
              </a:rPr>
              <a:t> </a:t>
            </a:r>
            <a:r>
              <a:rPr lang="en-US" sz="1600" dirty="0" err="1" smtClean="0">
                <a:solidFill>
                  <a:schemeClr val="tx1"/>
                </a:solidFill>
              </a:rPr>
              <a:t>sáng</a:t>
            </a:r>
            <a:r>
              <a:rPr lang="en-US" sz="1600" dirty="0" smtClean="0">
                <a:solidFill>
                  <a:schemeClr val="tx1"/>
                </a:solidFill>
              </a:rPr>
              <a:t> </a:t>
            </a:r>
            <a:r>
              <a:rPr lang="en-US" sz="1600" dirty="0" err="1" smtClean="0">
                <a:solidFill>
                  <a:schemeClr val="tx1"/>
                </a:solidFill>
              </a:rPr>
              <a:t>tạo</a:t>
            </a:r>
            <a:r>
              <a:rPr lang="en-US" sz="1600" dirty="0" smtClean="0">
                <a:solidFill>
                  <a:schemeClr val="tx1"/>
                </a:solidFill>
              </a:rPr>
              <a:t>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a:t>
            </a:r>
            <a:r>
              <a:rPr lang="en-US" sz="1600" dirty="0" err="1" smtClean="0">
                <a:solidFill>
                  <a:schemeClr val="tx1"/>
                </a:solidFill>
              </a:rPr>
              <a:t>Việt</a:t>
            </a:r>
            <a:r>
              <a:rPr lang="en-US" sz="1600" dirty="0" smtClean="0">
                <a:solidFill>
                  <a:schemeClr val="tx1"/>
                </a:solidFill>
              </a:rPr>
              <a:t> Nam.</a:t>
            </a:r>
          </a:p>
          <a:p>
            <a:pPr algn="just">
              <a:spcBef>
                <a:spcPts val="300"/>
              </a:spcBef>
              <a:spcAft>
                <a:spcPts val="300"/>
              </a:spcAft>
            </a:pPr>
            <a:r>
              <a:rPr lang="en-US" sz="1600" b="1" dirty="0" smtClean="0">
                <a:solidFill>
                  <a:schemeClr val="tx1"/>
                </a:solidFill>
              </a:rPr>
              <a:t> 6. </a:t>
            </a:r>
            <a:r>
              <a:rPr lang="en-US" sz="1600" dirty="0" smtClean="0">
                <a:solidFill>
                  <a:schemeClr val="tx1"/>
                </a:solidFill>
              </a:rPr>
              <a:t>100%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a:t>
            </a:r>
            <a:r>
              <a:rPr lang="en-US" sz="1600" dirty="0" err="1" smtClean="0">
                <a:solidFill>
                  <a:schemeClr val="tx1"/>
                </a:solidFill>
              </a:rPr>
              <a:t>cấp</a:t>
            </a:r>
            <a:r>
              <a:rPr lang="en-US" sz="1600" dirty="0" smtClean="0">
                <a:solidFill>
                  <a:schemeClr val="tx1"/>
                </a:solidFill>
              </a:rPr>
              <a:t> </a:t>
            </a:r>
            <a:r>
              <a:rPr lang="en-US" sz="1600" dirty="0" err="1" smtClean="0">
                <a:solidFill>
                  <a:schemeClr val="tx1"/>
                </a:solidFill>
              </a:rPr>
              <a:t>huyện</a:t>
            </a:r>
            <a:r>
              <a:rPr lang="en-US" sz="1600" dirty="0" smtClean="0">
                <a:solidFill>
                  <a:schemeClr val="tx1"/>
                </a:solidFill>
              </a:rPr>
              <a:t>, </a:t>
            </a:r>
            <a:r>
              <a:rPr lang="en-US" sz="1600" dirty="0" err="1" smtClean="0">
                <a:solidFill>
                  <a:schemeClr val="tx1"/>
                </a:solidFill>
              </a:rPr>
              <a:t>xã</a:t>
            </a:r>
            <a:r>
              <a:rPr lang="en-US" sz="1600" dirty="0" smtClean="0">
                <a:solidFill>
                  <a:schemeClr val="tx1"/>
                </a:solidFill>
              </a:rPr>
              <a:t> </a:t>
            </a:r>
            <a:r>
              <a:rPr lang="en-US" sz="1600" dirty="0" err="1" smtClean="0">
                <a:solidFill>
                  <a:schemeClr val="tx1"/>
                </a:solidFill>
              </a:rPr>
              <a:t>duy</a:t>
            </a:r>
            <a:r>
              <a:rPr lang="en-US" sz="1600" dirty="0" smtClean="0">
                <a:solidFill>
                  <a:schemeClr val="tx1"/>
                </a:solidFill>
              </a:rPr>
              <a:t> </a:t>
            </a:r>
            <a:r>
              <a:rPr lang="en-US" sz="1600" dirty="0" err="1" smtClean="0">
                <a:solidFill>
                  <a:schemeClr val="tx1"/>
                </a:solidFill>
              </a:rPr>
              <a:t>trì</a:t>
            </a:r>
            <a:r>
              <a:rPr lang="en-US" sz="1600" dirty="0" smtClean="0">
                <a:solidFill>
                  <a:schemeClr val="tx1"/>
                </a:solidFill>
              </a:rPr>
              <a:t> </a:t>
            </a:r>
            <a:r>
              <a:rPr lang="en-US" sz="1600" dirty="0" err="1" smtClean="0">
                <a:solidFill>
                  <a:schemeClr val="tx1"/>
                </a:solidFill>
              </a:rPr>
              <a:t>hiệu</a:t>
            </a:r>
            <a:r>
              <a:rPr lang="en-US" sz="1600" dirty="0" smtClean="0">
                <a:solidFill>
                  <a:schemeClr val="tx1"/>
                </a:solidFill>
              </a:rPr>
              <a:t> </a:t>
            </a:r>
            <a:r>
              <a:rPr lang="en-US" sz="1600" dirty="0" err="1" smtClean="0">
                <a:solidFill>
                  <a:schemeClr val="tx1"/>
                </a:solidFill>
              </a:rPr>
              <a:t>quả</a:t>
            </a:r>
            <a:r>
              <a:rPr lang="en-US" sz="1600" dirty="0" smtClean="0">
                <a:solidFill>
                  <a:schemeClr val="tx1"/>
                </a:solidFill>
              </a:rPr>
              <a:t> </a:t>
            </a:r>
            <a:r>
              <a:rPr lang="en-US" sz="1600" dirty="0" err="1" smtClean="0">
                <a:solidFill>
                  <a:schemeClr val="tx1"/>
                </a:solidFill>
              </a:rPr>
              <a:t>đội</a:t>
            </a:r>
            <a:r>
              <a:rPr lang="en-US" sz="1600" dirty="0" smtClean="0">
                <a:solidFill>
                  <a:schemeClr val="tx1"/>
                </a:solidFill>
              </a:rPr>
              <a:t> </a:t>
            </a:r>
            <a:r>
              <a:rPr lang="en-US" sz="1600" dirty="0" err="1" smtClean="0">
                <a:solidFill>
                  <a:schemeClr val="tx1"/>
                </a:solidFill>
              </a:rPr>
              <a:t>hình</a:t>
            </a:r>
            <a:r>
              <a:rPr lang="en-US" sz="1600" dirty="0" smtClean="0">
                <a:solidFill>
                  <a:schemeClr val="tx1"/>
                </a:solidFill>
              </a:rPr>
              <a:t> </a:t>
            </a:r>
            <a:r>
              <a:rPr lang="en-US" sz="1600" dirty="0" err="1" smtClean="0">
                <a:solidFill>
                  <a:schemeClr val="tx1"/>
                </a:solidFill>
              </a:rPr>
              <a:t>tình</a:t>
            </a:r>
            <a:r>
              <a:rPr lang="en-US" sz="1600" dirty="0" smtClean="0">
                <a:solidFill>
                  <a:schemeClr val="tx1"/>
                </a:solidFill>
              </a:rPr>
              <a:t> </a:t>
            </a:r>
            <a:r>
              <a:rPr lang="en-US" sz="1600" dirty="0" err="1" smtClean="0">
                <a:solidFill>
                  <a:schemeClr val="tx1"/>
                </a:solidFill>
              </a:rPr>
              <a:t>nguyện</a:t>
            </a:r>
            <a:r>
              <a:rPr lang="en-US" sz="1600" dirty="0" smtClean="0">
                <a:solidFill>
                  <a:schemeClr val="tx1"/>
                </a:solidFill>
              </a:rPr>
              <a:t> </a:t>
            </a:r>
            <a:r>
              <a:rPr lang="en-US" sz="1600" dirty="0" err="1" smtClean="0">
                <a:solidFill>
                  <a:schemeClr val="tx1"/>
                </a:solidFill>
              </a:rPr>
              <a:t>hỗ</a:t>
            </a:r>
            <a:r>
              <a:rPr lang="en-US" sz="1600" dirty="0" smtClean="0">
                <a:solidFill>
                  <a:schemeClr val="tx1"/>
                </a:solidFill>
              </a:rPr>
              <a:t> </a:t>
            </a:r>
            <a:r>
              <a:rPr lang="en-US" sz="1600" dirty="0" err="1" smtClean="0">
                <a:solidFill>
                  <a:schemeClr val="tx1"/>
                </a:solidFill>
              </a:rPr>
              <a:t>trợ</a:t>
            </a:r>
            <a:r>
              <a:rPr lang="en-US" sz="1600" dirty="0" smtClean="0">
                <a:solidFill>
                  <a:schemeClr val="tx1"/>
                </a:solidFill>
              </a:rPr>
              <a:t> </a:t>
            </a:r>
            <a:r>
              <a:rPr lang="en-US" sz="1600" dirty="0" err="1" smtClean="0">
                <a:solidFill>
                  <a:schemeClr val="tx1"/>
                </a:solidFill>
              </a:rPr>
              <a:t>dịch</a:t>
            </a:r>
            <a:r>
              <a:rPr lang="en-US" sz="1600" dirty="0" smtClean="0">
                <a:solidFill>
                  <a:schemeClr val="tx1"/>
                </a:solidFill>
              </a:rPr>
              <a:t> </a:t>
            </a:r>
            <a:r>
              <a:rPr lang="en-US" sz="1600" dirty="0" err="1" smtClean="0">
                <a:solidFill>
                  <a:schemeClr val="tx1"/>
                </a:solidFill>
              </a:rPr>
              <a:t>vụ</a:t>
            </a:r>
            <a:r>
              <a:rPr lang="en-US" sz="1600" dirty="0" smtClean="0">
                <a:solidFill>
                  <a:schemeClr val="tx1"/>
                </a:solidFill>
              </a:rPr>
              <a:t> </a:t>
            </a:r>
            <a:r>
              <a:rPr lang="en-US" sz="1600" dirty="0" err="1" smtClean="0">
                <a:solidFill>
                  <a:schemeClr val="tx1"/>
                </a:solidFill>
              </a:rPr>
              <a:t>công</a:t>
            </a:r>
            <a:r>
              <a:rPr lang="en-US" sz="1600" dirty="0" smtClean="0">
                <a:solidFill>
                  <a:schemeClr val="tx1"/>
                </a:solidFill>
              </a:rPr>
              <a:t>, </a:t>
            </a:r>
            <a:r>
              <a:rPr lang="en-US" sz="1600" dirty="0" err="1" smtClean="0">
                <a:solidFill>
                  <a:schemeClr val="tx1"/>
                </a:solidFill>
              </a:rPr>
              <a:t>tham</a:t>
            </a:r>
            <a:r>
              <a:rPr lang="en-US" sz="1600" dirty="0" smtClean="0">
                <a:solidFill>
                  <a:schemeClr val="tx1"/>
                </a:solidFill>
              </a:rPr>
              <a:t> </a:t>
            </a:r>
            <a:r>
              <a:rPr lang="en-US" sz="1600" dirty="0" err="1" smtClean="0">
                <a:solidFill>
                  <a:schemeClr val="tx1"/>
                </a:solidFill>
              </a:rPr>
              <a:t>gia</a:t>
            </a:r>
            <a:r>
              <a:rPr lang="en-US" sz="1600" dirty="0" smtClean="0">
                <a:solidFill>
                  <a:schemeClr val="tx1"/>
                </a:solidFill>
              </a:rPr>
              <a:t> </a:t>
            </a:r>
            <a:r>
              <a:rPr lang="en-US" sz="1600" dirty="0" err="1" smtClean="0">
                <a:solidFill>
                  <a:schemeClr val="tx1"/>
                </a:solidFill>
              </a:rPr>
              <a:t>phối</a:t>
            </a:r>
            <a:r>
              <a:rPr lang="en-US" sz="1600" dirty="0" smtClean="0">
                <a:solidFill>
                  <a:schemeClr val="tx1"/>
                </a:solidFill>
              </a:rPr>
              <a:t> </a:t>
            </a:r>
            <a:r>
              <a:rPr lang="en-US" sz="1600" dirty="0" err="1" smtClean="0">
                <a:solidFill>
                  <a:schemeClr val="tx1"/>
                </a:solidFill>
              </a:rPr>
              <a:t>hợp</a:t>
            </a:r>
            <a:r>
              <a:rPr lang="en-US" sz="1600" dirty="0" smtClean="0">
                <a:solidFill>
                  <a:schemeClr val="tx1"/>
                </a:solidFill>
              </a:rPr>
              <a:t> </a:t>
            </a:r>
            <a:r>
              <a:rPr lang="en-US" sz="1600" dirty="0" err="1" smtClean="0">
                <a:solidFill>
                  <a:schemeClr val="tx1"/>
                </a:solidFill>
              </a:rPr>
              <a:t>hỗ</a:t>
            </a:r>
            <a:r>
              <a:rPr lang="en-US" sz="1600" dirty="0" smtClean="0">
                <a:solidFill>
                  <a:schemeClr val="tx1"/>
                </a:solidFill>
              </a:rPr>
              <a:t> </a:t>
            </a:r>
            <a:r>
              <a:rPr lang="en-US" sz="1600" dirty="0" err="1" smtClean="0">
                <a:solidFill>
                  <a:schemeClr val="tx1"/>
                </a:solidFill>
              </a:rPr>
              <a:t>trợ</a:t>
            </a:r>
            <a:r>
              <a:rPr lang="en-US" sz="1600" dirty="0" smtClean="0">
                <a:solidFill>
                  <a:schemeClr val="tx1"/>
                </a:solidFill>
              </a:rPr>
              <a:t> 5.000 – 6.000 </a:t>
            </a:r>
            <a:r>
              <a:rPr lang="en-US" sz="1600" dirty="0" err="1" smtClean="0">
                <a:solidFill>
                  <a:schemeClr val="tx1"/>
                </a:solidFill>
              </a:rPr>
              <a:t>hồ</a:t>
            </a:r>
            <a:r>
              <a:rPr lang="en-US" sz="1600" dirty="0" smtClean="0">
                <a:solidFill>
                  <a:schemeClr val="tx1"/>
                </a:solidFill>
              </a:rPr>
              <a:t> </a:t>
            </a:r>
            <a:r>
              <a:rPr lang="en-US" sz="1600" dirty="0" err="1" smtClean="0">
                <a:solidFill>
                  <a:schemeClr val="tx1"/>
                </a:solidFill>
              </a:rPr>
              <a:t>sơ</a:t>
            </a:r>
            <a:r>
              <a:rPr lang="en-US" sz="1600" dirty="0" smtClean="0">
                <a:solidFill>
                  <a:schemeClr val="tx1"/>
                </a:solidFill>
              </a:rPr>
              <a:t> </a:t>
            </a:r>
            <a:r>
              <a:rPr lang="en-US" sz="1600" dirty="0" err="1" smtClean="0">
                <a:solidFill>
                  <a:schemeClr val="tx1"/>
                </a:solidFill>
              </a:rPr>
              <a:t>thủ</a:t>
            </a:r>
            <a:r>
              <a:rPr lang="en-US" sz="1600" dirty="0" smtClean="0">
                <a:solidFill>
                  <a:schemeClr val="tx1"/>
                </a:solidFill>
              </a:rPr>
              <a:t> </a:t>
            </a:r>
            <a:r>
              <a:rPr lang="en-US" sz="1600" dirty="0" err="1" smtClean="0">
                <a:solidFill>
                  <a:schemeClr val="tx1"/>
                </a:solidFill>
              </a:rPr>
              <a:t>tục</a:t>
            </a:r>
            <a:r>
              <a:rPr lang="en-US" sz="1600" dirty="0" smtClean="0">
                <a:solidFill>
                  <a:schemeClr val="tx1"/>
                </a:solidFill>
              </a:rPr>
              <a:t> </a:t>
            </a:r>
            <a:r>
              <a:rPr lang="en-US" sz="1600" dirty="0" err="1" smtClean="0">
                <a:solidFill>
                  <a:schemeClr val="tx1"/>
                </a:solidFill>
              </a:rPr>
              <a:t>hành</a:t>
            </a:r>
            <a:r>
              <a:rPr lang="en-US" sz="1600" dirty="0" smtClean="0">
                <a:solidFill>
                  <a:schemeClr val="tx1"/>
                </a:solidFill>
              </a:rPr>
              <a:t> </a:t>
            </a:r>
            <a:r>
              <a:rPr lang="en-US" sz="1600" dirty="0" err="1" smtClean="0">
                <a:solidFill>
                  <a:schemeClr val="tx1"/>
                </a:solidFill>
              </a:rPr>
              <a:t>chính</a:t>
            </a:r>
            <a:r>
              <a:rPr lang="en-US" sz="1600" dirty="0" smtClean="0">
                <a:solidFill>
                  <a:schemeClr val="tx1"/>
                </a:solidFill>
              </a:rPr>
              <a:t> </a:t>
            </a:r>
            <a:r>
              <a:rPr lang="en-US" sz="1600" dirty="0" err="1" smtClean="0">
                <a:solidFill>
                  <a:schemeClr val="tx1"/>
                </a:solidFill>
              </a:rPr>
              <a:t>mức</a:t>
            </a:r>
            <a:r>
              <a:rPr lang="en-US" sz="1600" dirty="0" smtClean="0">
                <a:solidFill>
                  <a:schemeClr val="tx1"/>
                </a:solidFill>
              </a:rPr>
              <a:t> </a:t>
            </a:r>
            <a:r>
              <a:rPr lang="en-US" sz="1600" dirty="0" err="1" smtClean="0">
                <a:solidFill>
                  <a:schemeClr val="tx1"/>
                </a:solidFill>
              </a:rPr>
              <a:t>độ</a:t>
            </a:r>
            <a:r>
              <a:rPr lang="en-US" sz="1600" dirty="0" smtClean="0">
                <a:solidFill>
                  <a:schemeClr val="tx1"/>
                </a:solidFill>
              </a:rPr>
              <a:t> 3,4 do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a:t>
            </a:r>
            <a:r>
              <a:rPr lang="en-US" sz="1600" dirty="0" err="1" smtClean="0">
                <a:solidFill>
                  <a:schemeClr val="tx1"/>
                </a:solidFill>
              </a:rPr>
              <a:t>đảm</a:t>
            </a:r>
            <a:r>
              <a:rPr lang="en-US" sz="1600" dirty="0" smtClean="0">
                <a:solidFill>
                  <a:schemeClr val="tx1"/>
                </a:solidFill>
              </a:rPr>
              <a:t> </a:t>
            </a:r>
            <a:r>
              <a:rPr lang="en-US" sz="1600" dirty="0" err="1" smtClean="0">
                <a:solidFill>
                  <a:schemeClr val="tx1"/>
                </a:solidFill>
              </a:rPr>
              <a:t>nhận</a:t>
            </a:r>
            <a:endParaRPr lang="en-US" sz="1600" dirty="0">
              <a:solidFill>
                <a:schemeClr val="tx1"/>
              </a:solidFill>
            </a:endParaRPr>
          </a:p>
          <a:p>
            <a:pPr algn="just"/>
            <a:endParaRPr lang="en-US" sz="1600" dirty="0">
              <a:solidFill>
                <a:schemeClr val="tx1"/>
              </a:solidFill>
            </a:endParaRPr>
          </a:p>
        </p:txBody>
      </p:sp>
      <p:sp>
        <p:nvSpPr>
          <p:cNvPr id="4" name="TextBox 3"/>
          <p:cNvSpPr txBox="1"/>
          <p:nvPr/>
        </p:nvSpPr>
        <p:spPr>
          <a:xfrm>
            <a:off x="2062423" y="2179387"/>
            <a:ext cx="2170466" cy="369332"/>
          </a:xfrm>
          <a:prstGeom prst="rect">
            <a:avLst/>
          </a:prstGeom>
          <a:noFill/>
        </p:spPr>
        <p:txBody>
          <a:bodyPr wrap="none" rtlCol="0">
            <a:spAutoFit/>
          </a:bodyPr>
          <a:lstStyle/>
          <a:p>
            <a:r>
              <a:rPr lang="de-DE" b="1" dirty="0">
                <a:solidFill>
                  <a:schemeClr val="tx1"/>
                </a:solidFill>
              </a:rPr>
              <a:t>CHỈ TIÊU CỤ THỂ</a:t>
            </a:r>
            <a:endParaRPr lang="en-US" dirty="0">
              <a:solidFill>
                <a:schemeClr val="tx1"/>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endParaRPr lang="en-US" sz="800" b="1" dirty="0"/>
            </a:p>
          </p:txBody>
        </p:sp>
      </p:grpSp>
      <p:sp>
        <p:nvSpPr>
          <p:cNvPr id="10245" name="AutoShape 5"/>
          <p:cNvSpPr>
            <a:spLocks noChangeArrowheads="1"/>
          </p:cNvSpPr>
          <p:nvPr/>
        </p:nvSpPr>
        <p:spPr bwMode="auto">
          <a:xfrm>
            <a:off x="1439863" y="307977"/>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THÁNG THANH NIÊN </a:t>
            </a:r>
            <a:r>
              <a:rPr lang="en-US" sz="2000" b="1" dirty="0" smtClean="0">
                <a:solidFill>
                  <a:srgbClr val="FFFFFF"/>
                </a:solidFill>
              </a:rPr>
              <a:t>2022</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4" y="71439"/>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57200" y="1331822"/>
            <a:ext cx="6019800" cy="5763116"/>
          </a:xfrm>
          <a:prstGeom prst="rect">
            <a:avLst/>
          </a:prstGeom>
          <a:noFill/>
        </p:spPr>
        <p:txBody>
          <a:bodyPr wrap="square" rtlCol="0">
            <a:spAutoFit/>
          </a:bodyPr>
          <a:lstStyle/>
          <a:p>
            <a:pPr algn="ctr">
              <a:spcBef>
                <a:spcPts val="300"/>
              </a:spcBef>
              <a:spcAft>
                <a:spcPts val="300"/>
              </a:spcAft>
            </a:pPr>
            <a:r>
              <a:rPr lang="en-US" sz="1600" b="1" dirty="0" err="1" smtClean="0">
                <a:solidFill>
                  <a:srgbClr val="FF0000"/>
                </a:solidFill>
              </a:rPr>
              <a:t>Khởi</a:t>
            </a:r>
            <a:r>
              <a:rPr lang="en-US" sz="1600" b="1" dirty="0" smtClean="0">
                <a:solidFill>
                  <a:srgbClr val="FF0000"/>
                </a:solidFill>
              </a:rPr>
              <a:t> </a:t>
            </a:r>
            <a:r>
              <a:rPr lang="en-US" sz="1600" b="1" dirty="0" err="1" smtClean="0">
                <a:solidFill>
                  <a:srgbClr val="FF0000"/>
                </a:solidFill>
              </a:rPr>
              <a:t>động</a:t>
            </a:r>
            <a:r>
              <a:rPr lang="en-US" sz="1600" b="1" dirty="0" smtClean="0">
                <a:solidFill>
                  <a:srgbClr val="FF0000"/>
                </a:solidFill>
              </a:rPr>
              <a:t> </a:t>
            </a:r>
            <a:r>
              <a:rPr lang="en-US" sz="1600" b="1" dirty="0" err="1" smtClean="0">
                <a:solidFill>
                  <a:srgbClr val="FF0000"/>
                </a:solidFill>
              </a:rPr>
              <a:t>tháng</a:t>
            </a:r>
            <a:r>
              <a:rPr lang="en-US" sz="1600" b="1" dirty="0" smtClean="0">
                <a:solidFill>
                  <a:srgbClr val="FF0000"/>
                </a:solidFill>
              </a:rPr>
              <a:t> </a:t>
            </a:r>
            <a:r>
              <a:rPr lang="en-US" sz="1600" b="1" dirty="0" err="1" smtClean="0">
                <a:solidFill>
                  <a:srgbClr val="FF0000"/>
                </a:solidFill>
              </a:rPr>
              <a:t>thanh</a:t>
            </a:r>
            <a:r>
              <a:rPr lang="en-US" sz="1600" b="1" dirty="0" smtClean="0">
                <a:solidFill>
                  <a:srgbClr val="FF0000"/>
                </a:solidFill>
              </a:rPr>
              <a:t> </a:t>
            </a:r>
            <a:r>
              <a:rPr lang="en-US" sz="1600" b="1" dirty="0" err="1" smtClean="0">
                <a:solidFill>
                  <a:srgbClr val="FF0000"/>
                </a:solidFill>
              </a:rPr>
              <a:t>niên</a:t>
            </a:r>
            <a:r>
              <a:rPr lang="en-US" sz="1600" b="1" dirty="0" smtClean="0">
                <a:solidFill>
                  <a:srgbClr val="FF0000"/>
                </a:solidFill>
              </a:rPr>
              <a:t> </a:t>
            </a:r>
            <a:r>
              <a:rPr lang="en-US" sz="1600" b="1" dirty="0" err="1" smtClean="0">
                <a:solidFill>
                  <a:srgbClr val="FF0000"/>
                </a:solidFill>
              </a:rPr>
              <a:t>năm</a:t>
            </a:r>
            <a:r>
              <a:rPr lang="en-US" sz="1600" b="1" dirty="0" smtClean="0">
                <a:solidFill>
                  <a:srgbClr val="FF0000"/>
                </a:solidFill>
              </a:rPr>
              <a:t> 2022</a:t>
            </a:r>
            <a:endParaRPr lang="vi-VN" sz="1600" b="1" dirty="0" smtClean="0">
              <a:solidFill>
                <a:srgbClr val="FF0000"/>
              </a:solidFill>
            </a:endParaRPr>
          </a:p>
          <a:p>
            <a:pPr algn="just"/>
            <a:r>
              <a:rPr lang="vi-VN" sz="1400" b="1" dirty="0" smtClean="0">
                <a:solidFill>
                  <a:schemeClr val="tx1"/>
                </a:solidFill>
              </a:rPr>
              <a:t>Với </a:t>
            </a:r>
            <a:r>
              <a:rPr lang="vi-VN" sz="1400" b="1" dirty="0">
                <a:solidFill>
                  <a:schemeClr val="tx1"/>
                </a:solidFill>
              </a:rPr>
              <a:t>chủ đề </a:t>
            </a:r>
            <a:r>
              <a:rPr lang="vi-VN" sz="1400" b="1" dirty="0" smtClean="0">
                <a:solidFill>
                  <a:schemeClr val="tx1"/>
                </a:solidFill>
              </a:rPr>
              <a:t>“</a:t>
            </a:r>
            <a:r>
              <a:rPr lang="vi-VN" sz="1400" b="1" dirty="0">
                <a:solidFill>
                  <a:schemeClr val="tx1"/>
                </a:solidFill>
              </a:rPr>
              <a:t>Tuổi trẻ Quảng Ninh xây dựng tổ chức Đoàn vững mạnh; sáng tạo tham gia chuyển đổi số toàn diện</a:t>
            </a:r>
            <a:r>
              <a:rPr lang="vi-VN" sz="1400" b="1" dirty="0" smtClean="0">
                <a:solidFill>
                  <a:schemeClr val="tx1"/>
                </a:solidFill>
              </a:rPr>
              <a:t>”. Tháng Thanh niên năm 202</a:t>
            </a:r>
            <a:r>
              <a:rPr lang="en-US" sz="1400" b="1" dirty="0" smtClean="0">
                <a:solidFill>
                  <a:schemeClr val="tx1"/>
                </a:solidFill>
              </a:rPr>
              <a:t>2</a:t>
            </a:r>
            <a:r>
              <a:rPr lang="vi-VN" sz="1400" b="1" dirty="0" smtClean="0">
                <a:solidFill>
                  <a:schemeClr val="tx1"/>
                </a:solidFill>
              </a:rPr>
              <a:t>, các cấp bộ Đoàn toàn tỉnh sẽ triển khai nhiều hoạt động sôi nổi, phát huy vai trò xung kích của tuổi trẻ trong sự nghiệp xây dựng, phát triển quê hương.</a:t>
            </a:r>
            <a:endParaRPr lang="vi-VN" sz="1400" dirty="0" smtClean="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ctr"/>
            <a:r>
              <a:rPr lang="vi-VN" sz="1400" dirty="0" smtClean="0">
                <a:solidFill>
                  <a:schemeClr val="tx1"/>
                </a:solidFill>
              </a:rPr>
              <a:t>Tỉnh </a:t>
            </a:r>
            <a:r>
              <a:rPr lang="vi-VN" sz="1400" dirty="0">
                <a:solidFill>
                  <a:schemeClr val="tx1"/>
                </a:solidFill>
              </a:rPr>
              <a:t>đoàn Quảng Ninh tạo tổ chức Lễ ra quân Tháng Thanh </a:t>
            </a:r>
            <a:r>
              <a:rPr lang="vi-VN" sz="1400" dirty="0" smtClean="0">
                <a:solidFill>
                  <a:schemeClr val="tx1"/>
                </a:solidFill>
              </a:rPr>
              <a:t>niên</a:t>
            </a:r>
            <a:r>
              <a:rPr lang="en-US" sz="1400" dirty="0" smtClean="0">
                <a:solidFill>
                  <a:schemeClr val="tx1"/>
                </a:solidFill>
              </a:rPr>
              <a:t> </a:t>
            </a:r>
            <a:r>
              <a:rPr lang="en-US" sz="1400" dirty="0" err="1" smtClean="0">
                <a:solidFill>
                  <a:schemeClr val="tx1"/>
                </a:solidFill>
              </a:rPr>
              <a:t>năm</a:t>
            </a:r>
            <a:r>
              <a:rPr lang="en-US" sz="1400" dirty="0" smtClean="0">
                <a:solidFill>
                  <a:schemeClr val="tx1"/>
                </a:solidFill>
              </a:rPr>
              <a:t> 2022</a:t>
            </a:r>
            <a:endParaRPr lang="en-US" sz="1400" dirty="0">
              <a:solidFill>
                <a:schemeClr val="tx1"/>
              </a:solidFill>
            </a:endParaRPr>
          </a:p>
        </p:txBody>
      </p:sp>
      <p:pic>
        <p:nvPicPr>
          <p:cNvPr id="2" name="Picture 1"/>
          <p:cNvPicPr>
            <a:picLocks noChangeAspect="1"/>
          </p:cNvPicPr>
          <p:nvPr/>
        </p:nvPicPr>
        <p:blipFill>
          <a:blip r:embed="rId4"/>
          <a:stretch>
            <a:fillRect/>
          </a:stretch>
        </p:blipFill>
        <p:spPr>
          <a:xfrm>
            <a:off x="457200" y="2643790"/>
            <a:ext cx="6186311" cy="3914775"/>
          </a:xfrm>
          <a:prstGeom prst="rect">
            <a:avLst/>
          </a:prstGeom>
        </p:spPr>
      </p:pic>
    </p:spTree>
    <p:extLst>
      <p:ext uri="{BB962C8B-B14F-4D97-AF65-F5344CB8AC3E}">
        <p14:creationId xmlns:p14="http://schemas.microsoft.com/office/powerpoint/2010/main" val="340166936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
          <p:cNvGrpSpPr>
            <a:grpSpLocks/>
          </p:cNvGrpSpPr>
          <p:nvPr/>
        </p:nvGrpSpPr>
        <p:grpSpPr bwMode="auto">
          <a:xfrm>
            <a:off x="1143002" y="8426455"/>
            <a:ext cx="5180013" cy="725488"/>
            <a:chOff x="720" y="5308"/>
            <a:chExt cx="3263" cy="457"/>
          </a:xfrm>
        </p:grpSpPr>
        <p:sp>
          <p:nvSpPr>
            <p:cNvPr id="10242" name="Rectangle 2"/>
            <p:cNvSpPr>
              <a:spLocks noChangeArrowheads="1"/>
            </p:cNvSpPr>
            <p:nvPr/>
          </p:nvSpPr>
          <p:spPr bwMode="auto">
            <a:xfrm>
              <a:off x="1680" y="5308"/>
              <a:ext cx="2303"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i="1">
                  <a:solidFill>
                    <a:srgbClr val="000000"/>
                  </a:solidFill>
                </a:rPr>
                <a:t>Tài liệu</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70C0"/>
                  </a:solidFill>
                </a:rPr>
                <a:t>SINH HOẠT CHI ĐOÀN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0070C0"/>
                  </a:solidFill>
                </a:rPr>
                <a:t>TỈNH ĐOÀN QUẢNG NINH</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308"/>
              <a:ext cx="335" cy="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720" y="5308"/>
              <a:ext cx="514"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Times New Roman" pitchFamily="16" charset="0"/>
                </a:defRPr>
              </a:lvl9pPr>
            </a:lstStyle>
            <a:p>
              <a:pPr algn="ctr">
                <a:buClrTx/>
                <a:buFontTx/>
                <a:buNone/>
              </a:pPr>
              <a:r>
                <a:rPr lang="en-US" sz="1400" b="1" dirty="0"/>
                <a:t>3</a:t>
              </a:r>
              <a:r>
                <a:rPr lang="en-US" sz="800" b="1" dirty="0"/>
                <a:t> </a:t>
              </a:r>
            </a:p>
            <a:p>
              <a:pPr algn="ctr">
                <a:buClrTx/>
                <a:buFontTx/>
                <a:buNone/>
              </a:pPr>
              <a:r>
                <a:rPr lang="en-US" sz="800" b="1" dirty="0"/>
                <a:t>THÁNG 3</a:t>
              </a:r>
            </a:p>
            <a:p>
              <a:pPr algn="ctr">
                <a:buClrTx/>
                <a:buFontTx/>
                <a:buNone/>
              </a:pPr>
              <a:r>
                <a:rPr lang="en-US" sz="800" b="1" dirty="0" smtClean="0"/>
                <a:t>2022</a:t>
              </a:r>
            </a:p>
          </p:txBody>
        </p:sp>
      </p:grpSp>
      <p:sp>
        <p:nvSpPr>
          <p:cNvPr id="10245" name="AutoShape 5"/>
          <p:cNvSpPr>
            <a:spLocks noChangeArrowheads="1"/>
          </p:cNvSpPr>
          <p:nvPr/>
        </p:nvSpPr>
        <p:spPr bwMode="auto">
          <a:xfrm>
            <a:off x="1439863" y="307977"/>
            <a:ext cx="4824412" cy="844551"/>
          </a:xfrm>
          <a:prstGeom prst="roundRect">
            <a:avLst>
              <a:gd name="adj" fmla="val 16667"/>
            </a:avLst>
          </a:prstGeom>
          <a:solidFill>
            <a:srgbClr val="00B0F0"/>
          </a:solidFill>
          <a:ln w="38160" cap="flat">
            <a:solidFill>
              <a:srgbClr val="FFFFFF"/>
            </a:solidFill>
            <a:miter lim="800000"/>
            <a:headEnd/>
            <a:tailEnd/>
          </a:ln>
          <a:effectLst>
            <a:outerShdw dist="20160" dir="5400000" algn="ctr" rotWithShape="0">
              <a:srgbClr val="000000">
                <a:alpha val="38034"/>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THÁNG THANH NIÊN </a:t>
            </a:r>
            <a:r>
              <a:rPr lang="en-US" sz="2000" b="1" dirty="0" smtClean="0">
                <a:solidFill>
                  <a:srgbClr val="FFFFFF"/>
                </a:solidFill>
              </a:rPr>
              <a:t>2022</a:t>
            </a:r>
            <a:endParaRPr lang="en-US" sz="2000" b="1" dirty="0">
              <a:solidFill>
                <a:srgbClr val="FFFFFF"/>
              </a:solidFill>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4" y="71439"/>
            <a:ext cx="1079500" cy="1216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457200" y="1331822"/>
            <a:ext cx="6019800" cy="7448193"/>
          </a:xfrm>
          <a:prstGeom prst="rect">
            <a:avLst/>
          </a:prstGeom>
          <a:noFill/>
        </p:spPr>
        <p:txBody>
          <a:bodyPr wrap="square" rtlCol="0">
            <a:spAutoFit/>
          </a:bodyPr>
          <a:lstStyle/>
          <a:p>
            <a:pPr algn="just"/>
            <a:r>
              <a:rPr lang="en-US" sz="1600" dirty="0" err="1" smtClean="0">
                <a:solidFill>
                  <a:schemeClr val="tx1"/>
                </a:solidFill>
              </a:rPr>
              <a:t>Anh</a:t>
            </a:r>
            <a:r>
              <a:rPr lang="en-US" sz="1600" dirty="0" smtClean="0">
                <a:solidFill>
                  <a:schemeClr val="tx1"/>
                </a:solidFill>
              </a:rPr>
              <a:t> </a:t>
            </a:r>
            <a:r>
              <a:rPr lang="en-US" sz="1600" dirty="0" err="1" smtClean="0">
                <a:solidFill>
                  <a:schemeClr val="tx1"/>
                </a:solidFill>
              </a:rPr>
              <a:t>Hoàng</a:t>
            </a:r>
            <a:r>
              <a:rPr lang="en-US" sz="1600" dirty="0" smtClean="0">
                <a:solidFill>
                  <a:schemeClr val="tx1"/>
                </a:solidFill>
              </a:rPr>
              <a:t> </a:t>
            </a:r>
            <a:r>
              <a:rPr lang="en-US" sz="1600" dirty="0" err="1" smtClean="0">
                <a:solidFill>
                  <a:schemeClr val="tx1"/>
                </a:solidFill>
              </a:rPr>
              <a:t>Văn</a:t>
            </a:r>
            <a:r>
              <a:rPr lang="en-US" sz="1600" dirty="0" smtClean="0">
                <a:solidFill>
                  <a:schemeClr val="tx1"/>
                </a:solidFill>
              </a:rPr>
              <a:t> </a:t>
            </a:r>
            <a:r>
              <a:rPr lang="en-US" sz="1600" dirty="0" err="1">
                <a:solidFill>
                  <a:schemeClr val="tx1"/>
                </a:solidFill>
              </a:rPr>
              <a:t>H</a:t>
            </a:r>
            <a:r>
              <a:rPr lang="en-US" sz="1600" dirty="0" err="1" smtClean="0">
                <a:solidFill>
                  <a:schemeClr val="tx1"/>
                </a:solidFill>
              </a:rPr>
              <a:t>ải</a:t>
            </a:r>
            <a:r>
              <a:rPr lang="en-US" sz="1600" dirty="0" smtClean="0">
                <a:solidFill>
                  <a:schemeClr val="tx1"/>
                </a:solidFill>
              </a:rPr>
              <a:t> – </a:t>
            </a:r>
            <a:r>
              <a:rPr lang="en-US" sz="1600" dirty="0" err="1" smtClean="0">
                <a:solidFill>
                  <a:schemeClr val="tx1"/>
                </a:solidFill>
              </a:rPr>
              <a:t>Bí</a:t>
            </a:r>
            <a:r>
              <a:rPr lang="en-US" sz="1600" dirty="0" smtClean="0">
                <a:solidFill>
                  <a:schemeClr val="tx1"/>
                </a:solidFill>
              </a:rPr>
              <a:t> </a:t>
            </a:r>
            <a:r>
              <a:rPr lang="en-US" sz="1600" dirty="0" err="1" smtClean="0">
                <a:solidFill>
                  <a:schemeClr val="tx1"/>
                </a:solidFill>
              </a:rPr>
              <a:t>thư</a:t>
            </a:r>
            <a:r>
              <a:rPr lang="en-US" sz="1600" dirty="0" smtClean="0">
                <a:solidFill>
                  <a:schemeClr val="tx1"/>
                </a:solidFill>
              </a:rPr>
              <a:t> </a:t>
            </a:r>
            <a:r>
              <a:rPr lang="en-US" sz="1600" dirty="0" err="1" smtClean="0">
                <a:solidFill>
                  <a:schemeClr val="tx1"/>
                </a:solidFill>
              </a:rPr>
              <a:t>Tỉnh</a:t>
            </a:r>
            <a:r>
              <a:rPr lang="en-US" sz="1600" dirty="0" smtClean="0">
                <a:solidFill>
                  <a:schemeClr val="tx1"/>
                </a:solidFill>
              </a:rPr>
              <a:t> </a:t>
            </a:r>
            <a:r>
              <a:rPr lang="en-US" sz="1600" dirty="0" err="1" smtClean="0">
                <a:solidFill>
                  <a:schemeClr val="tx1"/>
                </a:solidFill>
              </a:rPr>
              <a:t>đoàn</a:t>
            </a:r>
            <a:r>
              <a:rPr lang="en-US" sz="1600" dirty="0" smtClean="0">
                <a:solidFill>
                  <a:schemeClr val="tx1"/>
                </a:solidFill>
              </a:rPr>
              <a:t> </a:t>
            </a:r>
            <a:r>
              <a:rPr lang="en-US" sz="1600" dirty="0" err="1" smtClean="0">
                <a:solidFill>
                  <a:schemeClr val="tx1"/>
                </a:solidFill>
              </a:rPr>
              <a:t>nhấn</a:t>
            </a:r>
            <a:r>
              <a:rPr lang="en-US" sz="1600" dirty="0" smtClean="0">
                <a:solidFill>
                  <a:schemeClr val="tx1"/>
                </a:solidFill>
              </a:rPr>
              <a:t> </a:t>
            </a:r>
            <a:r>
              <a:rPr lang="en-US" sz="1600" dirty="0" err="1" smtClean="0">
                <a:solidFill>
                  <a:schemeClr val="tx1"/>
                </a:solidFill>
              </a:rPr>
              <a:t>mạnh</a:t>
            </a:r>
            <a:r>
              <a:rPr lang="en-US" sz="1600" dirty="0" smtClean="0">
                <a:solidFill>
                  <a:schemeClr val="tx1"/>
                </a:solidFill>
              </a:rPr>
              <a:t> </a:t>
            </a:r>
            <a:r>
              <a:rPr lang="en-US" sz="1600" dirty="0" err="1" smtClean="0">
                <a:solidFill>
                  <a:schemeClr val="tx1"/>
                </a:solidFill>
              </a:rPr>
              <a:t>một</a:t>
            </a:r>
            <a:r>
              <a:rPr lang="en-US" sz="1600" dirty="0" smtClean="0">
                <a:solidFill>
                  <a:schemeClr val="tx1"/>
                </a:solidFill>
              </a:rPr>
              <a:t> </a:t>
            </a:r>
            <a:r>
              <a:rPr lang="en-US" sz="1600" dirty="0" err="1" smtClean="0">
                <a:solidFill>
                  <a:schemeClr val="tx1"/>
                </a:solidFill>
              </a:rPr>
              <a:t>số</a:t>
            </a:r>
            <a:r>
              <a:rPr lang="en-US" sz="1600" dirty="0" smtClean="0">
                <a:solidFill>
                  <a:schemeClr val="tx1"/>
                </a:solidFill>
              </a:rPr>
              <a:t> </a:t>
            </a:r>
            <a:r>
              <a:rPr lang="en-US" sz="1600" dirty="0" err="1" smtClean="0">
                <a:solidFill>
                  <a:schemeClr val="tx1"/>
                </a:solidFill>
              </a:rPr>
              <a:t>nhiệm</a:t>
            </a:r>
            <a:r>
              <a:rPr lang="en-US" sz="1600" dirty="0" smtClean="0">
                <a:solidFill>
                  <a:schemeClr val="tx1"/>
                </a:solidFill>
              </a:rPr>
              <a:t> </a:t>
            </a:r>
            <a:r>
              <a:rPr lang="en-US" sz="1600" dirty="0" err="1" smtClean="0">
                <a:solidFill>
                  <a:schemeClr val="tx1"/>
                </a:solidFill>
              </a:rPr>
              <a:t>vụ</a:t>
            </a:r>
            <a:r>
              <a:rPr lang="en-US" sz="1600" dirty="0" smtClean="0">
                <a:solidFill>
                  <a:schemeClr val="tx1"/>
                </a:solidFill>
              </a:rPr>
              <a:t> </a:t>
            </a:r>
            <a:r>
              <a:rPr lang="en-US" sz="1600" dirty="0" err="1" smtClean="0">
                <a:solidFill>
                  <a:schemeClr val="tx1"/>
                </a:solidFill>
              </a:rPr>
              <a:t>trọng</a:t>
            </a:r>
            <a:r>
              <a:rPr lang="en-US" sz="1600" dirty="0" smtClean="0">
                <a:solidFill>
                  <a:schemeClr val="tx1"/>
                </a:solidFill>
              </a:rPr>
              <a:t> </a:t>
            </a:r>
            <a:r>
              <a:rPr lang="en-US" sz="1600" dirty="0" err="1" smtClean="0">
                <a:solidFill>
                  <a:schemeClr val="tx1"/>
                </a:solidFill>
              </a:rPr>
              <a:t>tâm</a:t>
            </a:r>
            <a:r>
              <a:rPr lang="en-US" sz="1600" dirty="0" smtClean="0">
                <a:solidFill>
                  <a:schemeClr val="tx1"/>
                </a:solidFill>
              </a:rPr>
              <a:t> </a:t>
            </a:r>
            <a:r>
              <a:rPr lang="en-US" sz="1600" dirty="0" err="1" smtClean="0">
                <a:solidFill>
                  <a:schemeClr val="tx1"/>
                </a:solidFill>
              </a:rPr>
              <a:t>tháng</a:t>
            </a:r>
            <a:r>
              <a:rPr lang="en-US" sz="1600" dirty="0" smtClean="0">
                <a:solidFill>
                  <a:schemeClr val="tx1"/>
                </a:solidFill>
              </a:rPr>
              <a:t> </a:t>
            </a:r>
            <a:r>
              <a:rPr lang="en-US" sz="1600" dirty="0" err="1" smtClean="0">
                <a:solidFill>
                  <a:schemeClr val="tx1"/>
                </a:solidFill>
              </a:rPr>
              <a:t>thanh</a:t>
            </a:r>
            <a:r>
              <a:rPr lang="en-US" sz="1600" dirty="0" smtClean="0">
                <a:solidFill>
                  <a:schemeClr val="tx1"/>
                </a:solidFill>
              </a:rPr>
              <a:t> </a:t>
            </a:r>
            <a:r>
              <a:rPr lang="en-US" sz="1600" dirty="0" err="1" smtClean="0">
                <a:solidFill>
                  <a:schemeClr val="tx1"/>
                </a:solidFill>
              </a:rPr>
              <a:t>niên</a:t>
            </a:r>
            <a:r>
              <a:rPr lang="en-US" sz="1600" dirty="0" smtClean="0">
                <a:solidFill>
                  <a:schemeClr val="tx1"/>
                </a:solidFill>
              </a:rPr>
              <a:t> 2022:</a:t>
            </a:r>
            <a:endParaRPr lang="en-US" sz="1600" dirty="0">
              <a:solidFill>
                <a:schemeClr val="tx1"/>
              </a:solidFill>
            </a:endParaRPr>
          </a:p>
          <a:p>
            <a:pPr algn="just"/>
            <a:endParaRPr lang="en-US" sz="1600" dirty="0" smtClean="0">
              <a:solidFill>
                <a:schemeClr val="tx1"/>
              </a:solidFill>
            </a:endParaRPr>
          </a:p>
          <a:p>
            <a:pPr algn="just"/>
            <a:r>
              <a:rPr lang="en-US" sz="1600" dirty="0" smtClean="0">
                <a:solidFill>
                  <a:schemeClr val="tx1"/>
                </a:solidFill>
              </a:rPr>
              <a:t>	</a:t>
            </a:r>
            <a:r>
              <a:rPr lang="vi-VN" sz="1600" dirty="0" smtClean="0">
                <a:solidFill>
                  <a:schemeClr val="tx1"/>
                </a:solidFill>
              </a:rPr>
              <a:t>Một </a:t>
            </a:r>
            <a:r>
              <a:rPr lang="vi-VN" sz="1600" dirty="0">
                <a:solidFill>
                  <a:schemeClr val="tx1"/>
                </a:solidFill>
              </a:rPr>
              <a:t>là, tập trung chỉ đạo tổ chức thành công Đại hội Đoàn cấp cơ sở để chuẩn bị tốt cho Đại hội Đoàn cấp huyện, hướng tới Đại hội Đoàn toàn tỉnh, toàn quốc lần thứ XII, nhiệm kỳ 2022-2027. Xuất phát từ thực tiễn, mỗi Đại hội cần đề xuất những giải pháp đột phá để đổi mới mô hình tổ chức và hoạt động Đoàn, phát huy vai trò của Đoàn tham gia xây dựng, bảo vệ Đảng và hệ thống chính trị cũng như chăm sóc, bảo vệ, giáo dục thiếu niên, nhi đồng và phụ trách Đội TNTP Hồ Chí Minh; đề xuất các giải pháp để cổ vũ, khơi dậy hoài bão, ước mơ, khát vọng vươn lên, khát vọng cống hiến của tuổi trẻ toàn tỉnh.</a:t>
            </a:r>
          </a:p>
          <a:p>
            <a:pPr algn="just"/>
            <a:r>
              <a:rPr lang="en-US" sz="1600" dirty="0" smtClean="0">
                <a:solidFill>
                  <a:schemeClr val="tx1"/>
                </a:solidFill>
              </a:rPr>
              <a:t>	</a:t>
            </a:r>
          </a:p>
          <a:p>
            <a:pPr algn="just"/>
            <a:r>
              <a:rPr lang="en-US" sz="1600" dirty="0">
                <a:solidFill>
                  <a:schemeClr val="tx1"/>
                </a:solidFill>
              </a:rPr>
              <a:t>	</a:t>
            </a:r>
            <a:r>
              <a:rPr lang="vi-VN" sz="1600" dirty="0" smtClean="0">
                <a:solidFill>
                  <a:schemeClr val="tx1"/>
                </a:solidFill>
              </a:rPr>
              <a:t>Hai </a:t>
            </a:r>
            <a:r>
              <a:rPr lang="vi-VN" sz="1600" dirty="0">
                <a:solidFill>
                  <a:schemeClr val="tx1"/>
                </a:solidFill>
              </a:rPr>
              <a:t>là, các cấp bộ đoàn trong toàn tỉnh cần phát huy tính sáng tạo của mình, tích cực tổ chức các hoạt động liên quan đến chuyển đổi số, ứng dụng công nghệ thông tin để phát huy vai trò sáng tạo, sự nhạy bén của đoàn viên, thanh niên trong tiếp cận với tiến bộ khoa học kỹ thuật mới; phát huy tinh thần xung kích của đoàn viên, thanh niên trong công tác tuyên truyền, nâng cao nhận thức của cộng đồng về chuyển đổi số, đổi mới sáng tạo; để tuổi trẻ Quảng Ninh thực sự là lực lượng xung kích, đi đầu trong công cuộc chuyển đổi số toàn diện của tỉnh. </a:t>
            </a:r>
          </a:p>
          <a:p>
            <a:pPr algn="just"/>
            <a:r>
              <a:rPr lang="en-US" sz="1600" dirty="0" smtClean="0">
                <a:solidFill>
                  <a:schemeClr val="tx1"/>
                </a:solidFill>
              </a:rPr>
              <a:t>	</a:t>
            </a:r>
          </a:p>
          <a:p>
            <a:pPr algn="just"/>
            <a:r>
              <a:rPr lang="en-US" sz="1600" dirty="0">
                <a:solidFill>
                  <a:schemeClr val="tx1"/>
                </a:solidFill>
              </a:rPr>
              <a:t>	</a:t>
            </a:r>
            <a:r>
              <a:rPr lang="vi-VN" sz="1600" dirty="0" smtClean="0">
                <a:solidFill>
                  <a:schemeClr val="tx1"/>
                </a:solidFill>
              </a:rPr>
              <a:t>Ba </a:t>
            </a:r>
            <a:r>
              <a:rPr lang="vi-VN" sz="1600" dirty="0">
                <a:solidFill>
                  <a:schemeClr val="tx1"/>
                </a:solidFill>
              </a:rPr>
              <a:t>là, bám sát chủ đề Tháng Thanh niên năm 2022 và căn cứ vào tình hình dịch bệnh COVID-19 tại địa phương, đơn vị, các cơ sở Đoàn chủ động lựa chọn, thực hiện các công trình, phần việc ý nghĩa, thiết thực, hướng về cơ sở, tạo sức lan tỏa tới toàn thể đoàn viên thanh niên, tạo hình ảnh đẹp về người đoàn viên thời kỳ mới. Hãy để mỗi tháng trôi qua đều là Tháng Thanh niên và mỗi ngày trôi qua đều là ngày của sức trẻ.</a:t>
            </a:r>
          </a:p>
          <a:p>
            <a:pPr algn="just"/>
            <a:r>
              <a:rPr lang="en-US" sz="1400" dirty="0" smtClean="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8243051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1581</TotalTime>
  <Words>2246</Words>
  <Application>Microsoft Office PowerPoint</Application>
  <PresentationFormat>On-screen Show (4:3)</PresentationFormat>
  <Paragraphs>345</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Franklin Gothic Book</vt:lpstr>
      <vt:lpstr>Franklin Gothic Medium</vt:lpstr>
      <vt:lpstr>Times New Roman</vt:lpstr>
      <vt:lpstr>Tunga</vt:lpstr>
      <vt:lpstr>Wingdings</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99</cp:revision>
  <cp:lastPrinted>1601-01-01T00:00:00Z</cp:lastPrinted>
  <dcterms:created xsi:type="dcterms:W3CDTF">2018-01-15T06:46:38Z</dcterms:created>
  <dcterms:modified xsi:type="dcterms:W3CDTF">2022-05-19T09:36:58Z</dcterms:modified>
</cp:coreProperties>
</file>